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11430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one of the workshop participants to do so.</a:t>
            </a:r>
            <a:endParaRPr/>
          </a:p>
          <a:p>
            <a:pPr indent="0" lvl="0" marL="0" rtl="0" algn="l">
              <a:spcBef>
                <a:spcPts val="0"/>
              </a:spcBef>
              <a:spcAft>
                <a:spcPts val="0"/>
              </a:spcAft>
              <a:buNone/>
            </a:pPr>
            <a:r>
              <a:t/>
            </a:r>
            <a:endParaRPr/>
          </a:p>
        </p:txBody>
      </p:sp>
      <p:sp>
        <p:nvSpPr>
          <p:cNvPr id="156" name="Google Shape;15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Explain that this diagram presents an overview of the four phases, the competencies that adolescents are developing and using in each, and when and why they might move from one phase to the next.</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Highlight that adolescents do not need to progress ‘forward’ from one phase to the next – but instead can move back and forth depending on their interests and priorities, and other factors that affect their circumstances. For example, if an Adolescent Circle wants a relaxing break after carrying out projects in the ‘Take Action’ phase they can move back to any other phase to participate in easier, more relaxing activities. If many new adolescents join a programme or intervention, it may be helpful to move to the ‘Starting our Circle’ phase so that all participants have a chance to get to know each other and begin a new phase of activities with a fresh start.</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this slide as a brief overview to introduce the phases, which are described and explained in detail in the next steps.</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Guide, Choosing and planning activity phases</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62" name="Google Shape;1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one of the workshop participants to do so.</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Guide, Choosing and planning activity phases</a:t>
            </a:r>
            <a:endParaRPr/>
          </a:p>
          <a:p>
            <a:pPr indent="0" lvl="0" marL="0" rtl="0" algn="l">
              <a:spcBef>
                <a:spcPts val="0"/>
              </a:spcBef>
              <a:spcAft>
                <a:spcPts val="0"/>
              </a:spcAft>
              <a:buNone/>
            </a:pPr>
            <a:r>
              <a:t/>
            </a:r>
            <a:endParaRPr/>
          </a:p>
        </p:txBody>
      </p:sp>
      <p:sp>
        <p:nvSpPr>
          <p:cNvPr id="169" name="Google Shape;16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one of the workshop participants to do so.</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Guide, Choosing and planning activity phases</a:t>
            </a:r>
            <a:endParaRPr/>
          </a:p>
          <a:p>
            <a:pPr indent="0" lvl="0" marL="0" rtl="0" algn="l">
              <a:spcBef>
                <a:spcPts val="0"/>
              </a:spcBef>
              <a:spcAft>
                <a:spcPts val="0"/>
              </a:spcAft>
              <a:buNone/>
            </a:pPr>
            <a:r>
              <a:t/>
            </a:r>
            <a:endParaRPr/>
          </a:p>
        </p:txBody>
      </p:sp>
      <p:sp>
        <p:nvSpPr>
          <p:cNvPr id="176" name="Google Shape;17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one of the workshop participants to do so.</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Guide, Choosing and planning activity phases</a:t>
            </a:r>
            <a:endParaRPr/>
          </a:p>
          <a:p>
            <a:pPr indent="0" lvl="0" marL="0" rtl="0" algn="l">
              <a:spcBef>
                <a:spcPts val="0"/>
              </a:spcBef>
              <a:spcAft>
                <a:spcPts val="0"/>
              </a:spcAft>
              <a:buNone/>
            </a:pPr>
            <a:r>
              <a:t/>
            </a:r>
            <a:endParaRPr/>
          </a:p>
        </p:txBody>
      </p:sp>
      <p:sp>
        <p:nvSpPr>
          <p:cNvPr id="183" name="Google Shape;18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one of the workshop participants to do so.</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Guide, Choosing and planning activity phases</a:t>
            </a:r>
            <a:endParaRPr/>
          </a:p>
          <a:p>
            <a:pPr indent="0" lvl="0" marL="0" rtl="0" algn="l">
              <a:spcBef>
                <a:spcPts val="0"/>
              </a:spcBef>
              <a:spcAft>
                <a:spcPts val="0"/>
              </a:spcAft>
              <a:buNone/>
            </a:pPr>
            <a:r>
              <a:t/>
            </a:r>
            <a:endParaRPr/>
          </a:p>
        </p:txBody>
      </p:sp>
      <p:sp>
        <p:nvSpPr>
          <p:cNvPr id="190" name="Google Shape;19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Revisit the explanation given on slide 11.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285750" lvl="1" marL="92255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Explain that this diagram presents an overview of the four phases, the competencies that adolescents are developing and using in each, and when and why they might move from one phase to the next.</a:t>
            </a:r>
            <a:endParaRPr/>
          </a:p>
          <a:p>
            <a:pPr indent="-285750" lvl="1" marL="92255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Highlight that adolescents do not need to progress ‘forward’ from one phase to the next – but instead can move back and forth depending on their interests and priorities, and other factors that affect their circumstances. For example, if an Adolescent ircle wants a relaxing break after carrying out projects in the ‘Take Action’ phase they can move back to any other phase to participate in easier, more relaxing activities. If many new adolescents join a programme or intervention, it may be helpful to move to the ‘Starting our Circle’ phase so that all participants have a chance to get to know each other and begin a new phase of activities with a fresh start.</a:t>
            </a:r>
            <a:endParaRPr/>
          </a:p>
          <a:p>
            <a:pPr indent="-171450" lvl="0" marL="28575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Ask workshop participants if they have questions.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Respond to questions or give workshop participants an opportunity to discuss them in plenary.</a:t>
            </a:r>
            <a:endParaRPr/>
          </a:p>
          <a:p>
            <a:pPr indent="0" lvl="0" marL="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Facilitators’ Guide, Choosing and planning activity phases</a:t>
            </a:r>
            <a:r>
              <a:rPr lang="en-US" sz="1670">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97" name="Google Shape;19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7: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Possible answers include:</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Listen to adolescents: Facilitators should talk with and listen to adolescents to find out how they are enjoying the activities.</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Put adolescents in the lead: Adolescents decide when they are ready to move on or stay with a phase.</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Improvise and adapt: Make changes in plans based on adolescents’ needs, interests and preferences, and how they grow and develop.</a:t>
            </a:r>
            <a:endParaRPr/>
          </a:p>
          <a:p>
            <a:pPr indent="0" lvl="0" marL="0" rtl="0" algn="l">
              <a:spcBef>
                <a:spcPts val="0"/>
              </a:spcBef>
              <a:spcAft>
                <a:spcPts val="0"/>
              </a:spcAft>
              <a:buNone/>
            </a:pPr>
            <a:r>
              <a:t/>
            </a:r>
            <a:endParaRPr/>
          </a:p>
        </p:txBody>
      </p:sp>
      <p:sp>
        <p:nvSpPr>
          <p:cNvPr id="204" name="Google Shape;20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Cover slide for this first section of the webinar. </a:t>
            </a:r>
            <a:endParaRPr/>
          </a:p>
        </p:txBody>
      </p:sp>
      <p:sp>
        <p:nvSpPr>
          <p:cNvPr id="220" name="Google Shape;22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Explain to workshop participants that there are several guides, tools and processes in the Adolescent Kit for Expression and Innovation that they can use to determine what activity phase might work best for adolescents in their programme or intervention.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Review the references to the guidance and tools listed above, and explain how facilitators can use each of these to choose and plan activities for their adolescent circle</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Emphasize that facilitators should also talk with adolescents and use their own judgment in choosing a phase</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Emphasize that the phases are intended to be flexible. If facilitators feel that adolescents are not having fun, or are not interested or engaged, they should change phases.</a:t>
            </a:r>
            <a:endParaRPr/>
          </a:p>
          <a:p>
            <a:pPr indent="0" lvl="0" marL="0" rtl="0" algn="l">
              <a:spcBef>
                <a:spcPts val="0"/>
              </a:spcBef>
              <a:spcAft>
                <a:spcPts val="0"/>
              </a:spcAft>
              <a:buNone/>
            </a:pPr>
            <a:r>
              <a:t/>
            </a:r>
            <a:endParaRPr/>
          </a:p>
        </p:txBody>
      </p:sp>
      <p:sp>
        <p:nvSpPr>
          <p:cNvPr id="227" name="Google Shape;22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0: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Organize participants into small groups. In this activity, they will use the ‘Circle assessment tool’ to assess</a:t>
            </a:r>
            <a:r>
              <a:rPr lang="en-US" sz="1670" u="sng">
                <a:solidFill>
                  <a:schemeClr val="dk1"/>
                </a:solidFill>
                <a:latin typeface="Calibri"/>
                <a:ea typeface="Calibri"/>
                <a:cs typeface="Calibri"/>
                <a:sym typeface="Calibri"/>
              </a:rPr>
              <a:t> their own</a:t>
            </a:r>
            <a:r>
              <a:rPr lang="en-US" sz="1670">
                <a:solidFill>
                  <a:schemeClr val="dk1"/>
                </a:solidFill>
                <a:latin typeface="Calibri"/>
                <a:ea typeface="Calibri"/>
                <a:cs typeface="Calibri"/>
                <a:sym typeface="Calibri"/>
              </a:rPr>
              <a:t> strength as a group (circle).</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If necessary, clarify that workshop participants are assessing their strength as a group – not (yet) assessing the strength of the Adolescent Circle with whom they work.</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Circle assessment tool</a:t>
            </a:r>
            <a:endParaRPr/>
          </a:p>
          <a:p>
            <a:pPr indent="0" lvl="0" marL="0" rtl="0" algn="l">
              <a:spcBef>
                <a:spcPts val="0"/>
              </a:spcBef>
              <a:spcAft>
                <a:spcPts val="0"/>
              </a:spcAft>
              <a:buNone/>
            </a:pPr>
            <a:r>
              <a:t/>
            </a:r>
            <a:endParaRPr/>
          </a:p>
        </p:txBody>
      </p:sp>
      <p:sp>
        <p:nvSpPr>
          <p:cNvPr id="235" name="Google Shape;23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(NB: Use these notes for this slide and the three that follow.)</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Participants should have the Circle Assessment Tool available for their use for this group activity.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the slides to explain the information presented in the tool (if that would be helpful), or, if they prefer, let participants review and use it without explanation.</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Explain that each small group should choose the answer to each question that best describes their group.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When they have answered all questions, they should choose the number (1, 2, 3, or 4) that best corresponds with their strength as a group (circle), and therefore with the phase that would work best for them (1 = Starting Our Circle; 2 = Knowing Ourselves; 3 = Connecting; 4 = Taking Action)</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Explain that participants should make a holistic decision on the number that best corresponds with their strength as a group (and therefore the activity phase that would most appropriate for them). </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Circle assessment tool</a:t>
            </a:r>
            <a:endParaRPr/>
          </a:p>
          <a:p>
            <a:pPr indent="0" lvl="0" marL="0" rtl="0" algn="l">
              <a:spcBef>
                <a:spcPts val="0"/>
              </a:spcBef>
              <a:spcAft>
                <a:spcPts val="0"/>
              </a:spcAft>
              <a:buNone/>
            </a:pPr>
            <a:r>
              <a:t/>
            </a:r>
            <a:endParaRPr/>
          </a:p>
        </p:txBody>
      </p:sp>
      <p:sp>
        <p:nvSpPr>
          <p:cNvPr id="244" name="Google Shape;24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Participants should have the Circle Assessment Tool available for their use for this group activity.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the slides to explain the information presented in the tool (if that would be helpful), or, if they prefer, let participants review and use it without explanation.</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Explain that each small group should choose the answer to each question that best describes their group.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When they have answered all questions, they should choose the number (1, 2, 3, or 4) that best corresponds with their strength as a group (circle), and therefore with the phase that would work best for them (1 = Starting Our Circle; 2 = Knowing Ourselves; 3 = Connecting; 4 = Taking Action)</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Explain that participants should make a holistic decision on the number that best corresponds with their strength as a group (and therefore the activity phase that would most appropriate for them). </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Circle assessment tool</a:t>
            </a:r>
            <a:endParaRPr/>
          </a:p>
          <a:p>
            <a:pPr indent="0" lvl="0" marL="0" rtl="0" algn="l">
              <a:spcBef>
                <a:spcPts val="0"/>
              </a:spcBef>
              <a:spcAft>
                <a:spcPts val="0"/>
              </a:spcAft>
              <a:buNone/>
            </a:pPr>
            <a:r>
              <a:t/>
            </a:r>
            <a:endParaRPr/>
          </a:p>
        </p:txBody>
      </p:sp>
      <p:sp>
        <p:nvSpPr>
          <p:cNvPr id="252" name="Google Shape;25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Participants should have the Circle Assessment Tool available for their use for this group activity.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the slides to explain the information presented in the tool (if that would be helpful), or, if they prefer, let participants review and use it without explanation.</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Explain that each small group should choose the answer to each question that best describes their group.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When they have answered all questions, they should choose the number (1, 2, 3, or 4) that best corresponds with their strength as a group (circle), and therefore with the phase that would work best for them (1 = Starting Our Circle; 2 = Knowing Ourselves; 3 = Connecting; 4 = Taking Action)</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Explain that participants should make a holistic decision on the number that best corresponds with their strength as a group (and therefore the activity phase that would most appropriate for them). </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Circle assessment tool</a:t>
            </a:r>
            <a:endParaRPr/>
          </a:p>
          <a:p>
            <a:pPr indent="0" lvl="0" marL="0" rtl="0" algn="l">
              <a:spcBef>
                <a:spcPts val="0"/>
              </a:spcBef>
              <a:spcAft>
                <a:spcPts val="0"/>
              </a:spcAft>
              <a:buNone/>
            </a:pPr>
            <a:r>
              <a:t/>
            </a:r>
            <a:endParaRPr/>
          </a:p>
        </p:txBody>
      </p:sp>
      <p:sp>
        <p:nvSpPr>
          <p:cNvPr id="260" name="Google Shape;26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Participants should have the Circle Assessment Tool available for their use for this group activity.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the slides to explain the information presented in the tool (if that would be helpful), or, if they prefer, let participants review and use it without explanation.</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Explain that each small group should choose the answer to each question that best describes their group.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When they have answered all questions, they should choose the number (1, 2, 3, or 4) that best corresponds with their strength as a group (circle), and therefore with the phase that would work best for them (1 = Starting Our Circle; 2 = Knowing Ourselves; 3 = Connecting; 4 = Taking Action)</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Explain that participants should make a holistic decision on the number that best corresponds with their strength as a group (and therefore the activity phase that would most appropriate for them). </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Circle assessment tool</a:t>
            </a:r>
            <a:endParaRPr/>
          </a:p>
          <a:p>
            <a:pPr indent="0" lvl="0" marL="0" rtl="0" algn="l">
              <a:spcBef>
                <a:spcPts val="0"/>
              </a:spcBef>
              <a:spcAft>
                <a:spcPts val="0"/>
              </a:spcAft>
              <a:buNone/>
            </a:pPr>
            <a:r>
              <a:t/>
            </a:r>
            <a:endParaRPr/>
          </a:p>
        </p:txBody>
      </p:sp>
      <p:sp>
        <p:nvSpPr>
          <p:cNvPr id="268" name="Google Shape;26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Ask each group to share their decision regarding which number best corresponds with their group (circle) strength. They may also share a summary of any key points that helped them to make their assessment (but it may not be necessary for them to share an explanation of their answer to each of the 8 questions on the Circle Assessment Tool).</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For those who have been participating in a workshop together for 2-3 days, level 2 (Knowing Ourselves) or level 3 (Connecting) is often the most appropriate choice because…</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670"/>
              <a:buFont typeface="Arial"/>
              <a:buChar char="•"/>
            </a:pPr>
            <a:r>
              <a:rPr lang="en-US" sz="1670">
                <a:solidFill>
                  <a:schemeClr val="dk1"/>
                </a:solidFill>
                <a:latin typeface="Calibri"/>
                <a:ea typeface="Calibri"/>
                <a:cs typeface="Calibri"/>
                <a:sym typeface="Calibri"/>
              </a:rPr>
              <a:t>By this point in the workshop they should know each other’s names</a:t>
            </a:r>
            <a:endParaRPr/>
          </a:p>
          <a:p>
            <a:pPr indent="-285750" lvl="0" marL="285750" rtl="0" algn="l">
              <a:spcBef>
                <a:spcPts val="0"/>
              </a:spcBef>
              <a:spcAft>
                <a:spcPts val="0"/>
              </a:spcAft>
              <a:buClr>
                <a:schemeClr val="dk1"/>
              </a:buClr>
              <a:buSzPts val="1670"/>
              <a:buFont typeface="Arial"/>
              <a:buChar char="•"/>
            </a:pPr>
            <a:r>
              <a:rPr lang="en-US" sz="1670">
                <a:solidFill>
                  <a:schemeClr val="dk1"/>
                </a:solidFill>
                <a:latin typeface="Calibri"/>
                <a:ea typeface="Calibri"/>
                <a:cs typeface="Calibri"/>
                <a:sym typeface="Calibri"/>
              </a:rPr>
              <a:t>They should have some basic comfort with each other, and capacities to communicate their interests and goals with each other and the facilitator</a:t>
            </a:r>
            <a:endParaRPr/>
          </a:p>
          <a:p>
            <a:pPr indent="-285750" lvl="0" marL="285750" rtl="0" algn="l">
              <a:spcBef>
                <a:spcPts val="0"/>
              </a:spcBef>
              <a:spcAft>
                <a:spcPts val="0"/>
              </a:spcAft>
              <a:buClr>
                <a:schemeClr val="dk1"/>
              </a:buClr>
              <a:buSzPts val="1670"/>
              <a:buFont typeface="Arial"/>
              <a:buChar char="•"/>
            </a:pPr>
            <a:r>
              <a:rPr lang="en-US" sz="1670">
                <a:solidFill>
                  <a:schemeClr val="dk1"/>
                </a:solidFill>
                <a:latin typeface="Calibri"/>
                <a:ea typeface="Calibri"/>
                <a:cs typeface="Calibri"/>
                <a:sym typeface="Calibri"/>
              </a:rPr>
              <a:t>They are likely to feel interested and motivated to take on some challenges together</a:t>
            </a:r>
            <a:endParaRPr/>
          </a:p>
          <a:p>
            <a:pPr indent="-285750" lvl="0" marL="285750" rtl="0" algn="l">
              <a:spcBef>
                <a:spcPts val="0"/>
              </a:spcBef>
              <a:spcAft>
                <a:spcPts val="0"/>
              </a:spcAft>
              <a:buClr>
                <a:schemeClr val="dk1"/>
              </a:buClr>
              <a:buSzPts val="1670"/>
              <a:buFont typeface="Arial"/>
              <a:buChar char="•"/>
            </a:pPr>
            <a:r>
              <a:rPr lang="en-US" sz="1670">
                <a:solidFill>
                  <a:schemeClr val="dk1"/>
                </a:solidFill>
                <a:latin typeface="Calibri"/>
                <a:ea typeface="Calibri"/>
                <a:cs typeface="Calibri"/>
                <a:sym typeface="Calibri"/>
              </a:rPr>
              <a:t>They have not yet had the opportunity to form a strong sense of team membership (which would correspond with the ‘Taking Action’ phase.</a:t>
            </a:r>
            <a:endParaRPr/>
          </a:p>
          <a:p>
            <a:pPr indent="-285750" lvl="0" marL="285750" rtl="0" algn="l">
              <a:spcBef>
                <a:spcPts val="0"/>
              </a:spcBef>
              <a:spcAft>
                <a:spcPts val="0"/>
              </a:spcAft>
              <a:buClr>
                <a:schemeClr val="dk1"/>
              </a:buClr>
              <a:buSzPts val="1670"/>
              <a:buFont typeface="Arial"/>
              <a:buChar char="•"/>
            </a:pPr>
            <a:r>
              <a:rPr lang="en-US" sz="1670">
                <a:solidFill>
                  <a:schemeClr val="dk1"/>
                </a:solidFill>
                <a:latin typeface="Calibri"/>
                <a:ea typeface="Calibri"/>
                <a:cs typeface="Calibri"/>
                <a:sym typeface="Calibri"/>
              </a:rPr>
              <a:t>If participants have chosen level 2 or level 3, this indicates that they have grasped the concepts intended in this module.</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Highlight that workshop participants may have the capacity to move forward from the ‘Starting our Circle’ phase more quickly than the adolescents with whom they work, based on adolescents’ level of development, and also on their circumstances (e.g. if they are recently displaced, adjusting to a new environment and/or have recently experienced crises).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However, even as adults and professionals, they would need time and practice to be at a level of circle strength that prepares them for the Take Action phase.</a:t>
            </a:r>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Circle assessment tool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6" name="Google Shape;27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Ask participants to share their informal and immediate assessment for which phase will work best for the adolescents with whom they are working.</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Reminder: </a:t>
            </a:r>
            <a:r>
              <a:rPr lang="en-US" sz="1670">
                <a:solidFill>
                  <a:schemeClr val="dk1"/>
                </a:solidFill>
                <a:latin typeface="Calibri"/>
                <a:ea typeface="Calibri"/>
                <a:cs typeface="Calibri"/>
                <a:sym typeface="Calibri"/>
              </a:rPr>
              <a:t>If they preparing to work with a group of adolescents for the first time, it is almost always a good idea to start with the ‘Starting our circle’ phase. A new Adolescent Circle can then take as much or as little time as they need to be ready to move on to a new phase together.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Facilitators should use their own formal and informal assessments and judgment about when Adolescent Circles should move to a new phase, but they can also consult directly with adolescents using the Move or Stay Activity, as well as the Circle Assessment Tool.</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Circle assessment tool</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Guide: Move or Stay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4" name="Google Shape;28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7: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Cover slide for this first section of the webinar. </a:t>
            </a:r>
            <a:endParaRPr/>
          </a:p>
        </p:txBody>
      </p:sp>
      <p:sp>
        <p:nvSpPr>
          <p:cNvPr id="293" name="Google Shape;29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8: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Explain: </a:t>
            </a:r>
            <a:r>
              <a:rPr lang="en-US" sz="1670">
                <a:solidFill>
                  <a:schemeClr val="dk1"/>
                </a:solidFill>
                <a:latin typeface="Calibri"/>
                <a:ea typeface="Calibri"/>
                <a:cs typeface="Calibri"/>
                <a:sym typeface="Calibri"/>
              </a:rPr>
              <a:t>Giving adolescents an opportunity to reflect on and share their own goals for their time together in the Adolescent Circle is a key step for planning. When facilitators (and programme coordinators, and other adults supporting adolescents) know what adolescents want from their activities – including what they enjoy, and what they hope to achieve – they are better able to plan activities that adolescents find relevant and interesting, and that keep them engaged.</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Facilitators can use adolescents’ group goals to determine which activities to choose. If adolescents are interested in developing a certain set of competencies, or just have a kind of activity they enjoy (such as drawing, dancing, writing, building models, or carrying out interviews) facilitators can choose activities from the Activity Box accordingly. Facilitators can also adapt activities to adolescents’ goals. For example, if adolescents in the Connecting or Take Action phases are especially interested in community service, facilitators can plan a sequence of activities that guides adolescents through the process of planning and carrying out a project with a focus on community service.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Adolescents starting a new phase should have a chance to discuss and agree to their goals during one of the earliest sessions in that phase. The </a:t>
            </a:r>
            <a:r>
              <a:rPr b="1" lang="en-US" sz="1670">
                <a:solidFill>
                  <a:schemeClr val="dk1"/>
                </a:solidFill>
                <a:latin typeface="Calibri"/>
                <a:ea typeface="Calibri"/>
                <a:cs typeface="Calibri"/>
                <a:sym typeface="Calibri"/>
              </a:rPr>
              <a:t>Setting group goals</a:t>
            </a:r>
            <a:r>
              <a:rPr lang="en-US" sz="1670">
                <a:solidFill>
                  <a:schemeClr val="dk1"/>
                </a:solidFill>
                <a:latin typeface="Calibri"/>
                <a:ea typeface="Calibri"/>
                <a:cs typeface="Calibri"/>
                <a:sym typeface="Calibri"/>
              </a:rPr>
              <a:t> activity can be a helpful tool to do this. </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Guide: Setting group goals</a:t>
            </a:r>
            <a:endParaRPr/>
          </a:p>
          <a:p>
            <a:pPr indent="0" lvl="0" marL="0" rtl="0" algn="l">
              <a:spcBef>
                <a:spcPts val="0"/>
              </a:spcBef>
              <a:spcAft>
                <a:spcPts val="0"/>
              </a:spcAft>
              <a:buNone/>
            </a:pPr>
            <a:r>
              <a:t/>
            </a:r>
            <a:endParaRPr/>
          </a:p>
        </p:txBody>
      </p:sp>
      <p:sp>
        <p:nvSpPr>
          <p:cNvPr id="300" name="Google Shape;30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9: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one of the workshop participants to do so.</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306" name="Google Shape;30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(NB: Use these notes for this slide and the two that follow.)</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The overall purpose of this module is to orient workshop participants to the Activity Box, so that they can use the resources in it to plan sessions for their Adolescent Circles.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It is recommended  that you have at least one entire Activity Box available for participants’ hands-on review throughout the module.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Each participant should also have one copy of the Activity Guide key to icons and information tool.</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Refer to the Activity Guide key to icons and information tool. Explain each category of information, and how facilitators can use that information to choose and adapt activities and to create their own activities as they plan sessions for adolescents.</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Guide key to icons and information tool.</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The Activity Box (entire), or at least one sample Activity Guide per workshop participant</a:t>
            </a:r>
            <a:endParaRPr/>
          </a:p>
          <a:p>
            <a:pPr indent="0" lvl="0" marL="0" rtl="0" algn="l">
              <a:spcBef>
                <a:spcPts val="0"/>
              </a:spcBef>
              <a:spcAft>
                <a:spcPts val="0"/>
              </a:spcAft>
              <a:buNone/>
            </a:pPr>
            <a:r>
              <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0: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Divide participants into small groups.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This slide and the three that follow present the templates from the Phase planning tool in the Activity Box. Workshop participants should have (or make a copy of) the templates to fill out together as they participate in this activity, using whichever template corresponds with the phase they have identified for the adolescents with whom they work, and use it to develop an activity phase. Project whichever slide is appropriate to the phase participants have selected.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Workshop participants should have and use the resources in the Activity Box as they carry out this planning exercise.</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Workshop participants should also refer to the planning guidance for each phase in the Facilitators Guide: Choosing and planning an activity phase.</a:t>
            </a:r>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If necessary or helpful, clarify that…</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Activity phases should include at least ten sessions, but can include as many sessions as facilitators think appropriate for the adolescents with whom they are working. </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The Starting Our Circle phase planning template includes space for two ‘challenge activities’ because short, easy activities work best in this phase, and facilitators may find that at least three such activities are required to fill a 45 minute session.</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The other three phase planning templates have the same format.</a:t>
            </a:r>
            <a:r>
              <a:rPr b="1" lang="en-US" sz="1800" u="sng">
                <a:solidFill>
                  <a:schemeClr val="dk1"/>
                </a:solidFill>
                <a:latin typeface="Calibri"/>
                <a:ea typeface="Calibri"/>
                <a:cs typeface="Calibri"/>
                <a:sym typeface="Calibri"/>
              </a:rPr>
              <a:t> </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The Activity Box (entire)</a:t>
            </a:r>
            <a:endParaRPr/>
          </a:p>
          <a:p>
            <a:pPr indent="0" lvl="0" marL="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Phase planning tool</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312" name="Google Shape;31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Divide participants into small groups.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This slide and the three that follow present the templates from the Phase planning tool in the Activity Box. Workshop participants should have (or make a copy of) the templates to fill out together as they participate in this activity, using whichever template corresponds with the phase they have identified for the adolescents with whom they work, and use it to develop an activity phase. Project whichever slide is appropriate to the phase participants have selected.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Workshop participants should have and use the resources in the Activity Box as they carry out this planning exercise.</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Workshop participants should also refer to the planning guidance for each phase in the Facilitators Guide: Choosing and planning an activity phase.</a:t>
            </a:r>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If necessary or helpful, clarify that…</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Activity phases should include at least ten sessions, but can include as many sessions as facilitators think appropriate for the adolescents with whom they are working. </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The Starting Our Circle phase planning template includes space for two ‘challenge activities’ because short, easy activities work best in this phase, and facilitators may find that at least three such activities are required to fill a 45 minute session.</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The other three phase planning templates have the same format.</a:t>
            </a:r>
            <a:r>
              <a:rPr b="1" lang="en-US" sz="1800" u="sng">
                <a:solidFill>
                  <a:schemeClr val="dk1"/>
                </a:solidFill>
                <a:latin typeface="Calibri"/>
                <a:ea typeface="Calibri"/>
                <a:cs typeface="Calibri"/>
                <a:sym typeface="Calibri"/>
              </a:rPr>
              <a:t> </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The Activity Box (entire)</a:t>
            </a:r>
            <a:endParaRPr/>
          </a:p>
          <a:p>
            <a:pPr indent="0" lvl="0" marL="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Phase planning tool</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319" name="Google Shape;31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Divide participants into small groups.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This slide and the three that follow present the templates from the Phase planning tool in the Activity Box. Workshop participants should have (or make a copy of) the templates to fill out together as they participate in this activity, using whichever template corresponds with the phase they have identified for the adolescents with whom they work, and use it to develop an activity phase. Project whichever slide is appropriate to the phase participants have selected.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Workshop participants should have and use the resources in the Activity Box as they carry out this planning exercise.</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Workshop participants should also refer to the planning guidance for each phase in the Facilitators Guide: Choosing and planning an activity phase.</a:t>
            </a:r>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If necessary or helpful, clarify that…</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Activity phases should include at least ten sessions, but can include as many sessions as facilitators think appropriate for the adolescents with whom they are working. </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The Starting Our Circle phase planning template includes space for two ‘challenge activities’ because short, easy activities work best in this phase, and facilitators may find that at least three such activities are required to fill a 45 minute session.</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The other three phase planning templates have the same format.</a:t>
            </a:r>
            <a:r>
              <a:rPr b="1" lang="en-US" sz="1800" u="sng">
                <a:solidFill>
                  <a:schemeClr val="dk1"/>
                </a:solidFill>
                <a:latin typeface="Calibri"/>
                <a:ea typeface="Calibri"/>
                <a:cs typeface="Calibri"/>
                <a:sym typeface="Calibri"/>
              </a:rPr>
              <a:t> </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The Activity Box (entire)</a:t>
            </a:r>
            <a:endParaRPr/>
          </a:p>
          <a:p>
            <a:pPr indent="0" lvl="0" marL="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Phase planning tool</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325" name="Google Shape;32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Divide participants into small groups.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This slide and the three that follow present the templates from the Phase planning tool in the Activity Box. Workshop participants should have (or make a copy of) the templates to fill out together as they participate in this activity, using whichever template corresponds with the phase they have identified for the adolescents with whom they work, and use it to develop an activity phase. Project whichever slide is appropriate to the phase participants have selected.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Workshop participants should have and use the resources in the Activity Box as they carry out this planning exercise.</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Workshop participants should also refer to the planning guidance for each phase in the Facilitators Guide: Choosing and planning an activity phase.</a:t>
            </a:r>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If necessary or helpful, clarify that…</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Activity phases should include at least ten sessions, but can include as many sessions as facilitators think appropriate for the adolescents with whom they are working. </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The Starting Our Circle phase planning template includes space for two ‘challenge activities’ because short, easy activities work best in this phase, and facilitators may find that at least three such activities are required to fill a 45 minute session.</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The other three phase planning templates have the same format.</a:t>
            </a:r>
            <a:r>
              <a:rPr b="1" lang="en-US" sz="1800" u="sng">
                <a:solidFill>
                  <a:schemeClr val="dk1"/>
                </a:solidFill>
                <a:latin typeface="Calibri"/>
                <a:ea typeface="Calibri"/>
                <a:cs typeface="Calibri"/>
                <a:sym typeface="Calibri"/>
              </a:rPr>
              <a:t> </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The Activity Box (entire)</a:t>
            </a:r>
            <a:endParaRPr/>
          </a:p>
          <a:p>
            <a:pPr indent="0" lvl="0" marL="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Phase planning tool</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331" name="Google Shape;33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Ask each group to present their draft activity phase plans.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Workshop participants should share constructive feedback in response to each of the draft plans shared.</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Discuss and develop plans for how workshop participants will use the draft activity phase plans to support facilitators in preparing to use the resources in the Adolescent Kit for Expression and Innovation. This can include opportunities for facilitators to adapt plans based on what they learn from adolescents about their own goals, as well as their own understanding of adolescents’ needs, interests and capacities.</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337" name="Google Shape;337;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(Refer to notes for slide 4)</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Guide key to information and icons tool.</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The Activity Box (entire), or at least one sample Activity Guide per workshop participant</a:t>
            </a:r>
            <a:endParaRPr/>
          </a:p>
          <a:p>
            <a:pPr indent="0" lvl="0" marL="0" rtl="0" algn="l">
              <a:spcBef>
                <a:spcPts val="0"/>
              </a:spcBef>
              <a:spcAft>
                <a:spcPts val="0"/>
              </a:spcAft>
              <a:buNone/>
            </a:pPr>
            <a:r>
              <a:t/>
            </a:r>
            <a:endParaRPr/>
          </a:p>
        </p:txBody>
      </p:sp>
      <p:sp>
        <p:nvSpPr>
          <p:cNvPr id="111" name="Google Shape;11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(Refer to notes for slide 4)</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Guide key to information and icons tool.</a:t>
            </a:r>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The Activity Box (entire), or at least one sample Activity Guide per workshop participant</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18" name="Google Shape;11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Inspiration cards are cards with simple ideas to give facilitator and adolescents an inspiration when they need one.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Facilitators can use the cards to plan an activity in advance.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A more advanced group of adolescents (in the ‘Connecting’ or ‘Take Action’ cycle) may enjoy browsing the ‘inspiration cards’ themselves. They can use them as ‘inspiration’ for a short game or a long-term project, or take the lead by planning and facilitating an activity themselves using an idea from the card.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The Activity Box (entire), or at least one sample Inspiration Card per workshop participant</a:t>
            </a:r>
            <a:endParaRPr/>
          </a:p>
          <a:p>
            <a:pPr indent="0" lvl="0" marL="0" rtl="0" algn="l">
              <a:spcBef>
                <a:spcPts val="0"/>
              </a:spcBef>
              <a:spcAft>
                <a:spcPts val="0"/>
              </a:spcAft>
              <a:buNone/>
            </a:pPr>
            <a:r>
              <a:t/>
            </a:r>
            <a:endParaRPr/>
          </a:p>
        </p:txBody>
      </p:sp>
      <p:sp>
        <p:nvSpPr>
          <p:cNvPr id="125" name="Google Shape;1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Explain that participants can use the Activity Planning Tool to create new activities for adolescents, whether by ‘improvising’ with ideas from the Activity Guides, Energizer Guides, or Inspiration Cards, using their own original ideas, or encouraging and supporting adolescents to come up with their own original ideas.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Planning tool</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33" name="Google Shape;13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Cover slide for this first section of the webinar. </a:t>
            </a:r>
            <a:endParaRPr/>
          </a:p>
        </p:txBody>
      </p:sp>
      <p:sp>
        <p:nvSpPr>
          <p:cNvPr id="143" name="Google Shape;14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one of the workshop participants to do so.</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Guide, Choosing and planning activity phases</a:t>
            </a:r>
            <a:endParaRPr/>
          </a:p>
          <a:p>
            <a:pPr indent="0" lvl="0" marL="0" rtl="0" algn="l">
              <a:spcBef>
                <a:spcPts val="0"/>
              </a:spcBef>
              <a:spcAft>
                <a:spcPts val="0"/>
              </a:spcAft>
              <a:buNone/>
            </a:pPr>
            <a:r>
              <a:t/>
            </a:r>
            <a:endParaRPr/>
          </a:p>
        </p:txBody>
      </p:sp>
      <p:sp>
        <p:nvSpPr>
          <p:cNvPr id="150" name="Google Shape;15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1257300" y="3042708"/>
            <a:ext cx="15773400" cy="72522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8" name="Google Shape;18;p2"/>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5517885" y="-1217877"/>
            <a:ext cx="7252230" cy="1577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75" name="Google Shape;75;p11"/>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0215827" y="3480066"/>
            <a:ext cx="9686397" cy="3943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2214827" y="-348985"/>
            <a:ext cx="9686397" cy="116014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1" name="Google Shape;81;p12"/>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2286000" y="1870605"/>
            <a:ext cx="13716000" cy="397933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2286000" y="6003397"/>
            <a:ext cx="13716000" cy="275960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p:txBody>
      </p:sp>
      <p:sp>
        <p:nvSpPr>
          <p:cNvPr id="24" name="Google Shape;24;p3"/>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1247775" y="2849564"/>
            <a:ext cx="15773400" cy="47545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1247775" y="7649106"/>
            <a:ext cx="15773400" cy="25003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888888"/>
              </a:buClr>
              <a:buSzPts val="3600"/>
              <a:buNone/>
              <a:defRPr sz="3600">
                <a:solidFill>
                  <a:srgbClr val="888888"/>
                </a:solidFill>
              </a:defRPr>
            </a:lvl1pPr>
            <a:lvl2pPr indent="-228600" lvl="1" marL="914400" algn="l">
              <a:lnSpc>
                <a:spcPct val="90000"/>
              </a:lnSpc>
              <a:spcBef>
                <a:spcPts val="750"/>
              </a:spcBef>
              <a:spcAft>
                <a:spcPts val="0"/>
              </a:spcAft>
              <a:buClr>
                <a:srgbClr val="888888"/>
              </a:buClr>
              <a:buSzPts val="3000"/>
              <a:buNone/>
              <a:defRPr sz="3000">
                <a:solidFill>
                  <a:srgbClr val="888888"/>
                </a:solidFill>
              </a:defRPr>
            </a:lvl2pPr>
            <a:lvl3pPr indent="-228600" lvl="2" marL="1371600" algn="l">
              <a:lnSpc>
                <a:spcPct val="90000"/>
              </a:lnSpc>
              <a:spcBef>
                <a:spcPts val="750"/>
              </a:spcBef>
              <a:spcAft>
                <a:spcPts val="0"/>
              </a:spcAft>
              <a:buClr>
                <a:srgbClr val="888888"/>
              </a:buClr>
              <a:buSzPts val="2700"/>
              <a:buNone/>
              <a:defRPr sz="2700">
                <a:solidFill>
                  <a:srgbClr val="888888"/>
                </a:solidFill>
              </a:defRPr>
            </a:lvl3pPr>
            <a:lvl4pPr indent="-228600" lvl="3" marL="1828800" algn="l">
              <a:lnSpc>
                <a:spcPct val="90000"/>
              </a:lnSpc>
              <a:spcBef>
                <a:spcPts val="750"/>
              </a:spcBef>
              <a:spcAft>
                <a:spcPts val="0"/>
              </a:spcAft>
              <a:buClr>
                <a:srgbClr val="888888"/>
              </a:buClr>
              <a:buSzPts val="2400"/>
              <a:buNone/>
              <a:defRPr sz="2400">
                <a:solidFill>
                  <a:srgbClr val="888888"/>
                </a:solidFill>
              </a:defRPr>
            </a:lvl4pPr>
            <a:lvl5pPr indent="-228600" lvl="4" marL="2286000" algn="l">
              <a:lnSpc>
                <a:spcPct val="90000"/>
              </a:lnSpc>
              <a:spcBef>
                <a:spcPts val="750"/>
              </a:spcBef>
              <a:spcAft>
                <a:spcPts val="0"/>
              </a:spcAft>
              <a:buClr>
                <a:srgbClr val="888888"/>
              </a:buClr>
              <a:buSzPts val="2400"/>
              <a:buNone/>
              <a:defRPr sz="2400">
                <a:solidFill>
                  <a:srgbClr val="888888"/>
                </a:solidFill>
              </a:defRPr>
            </a:lvl5pPr>
            <a:lvl6pPr indent="-228600" lvl="5" marL="2743200" algn="l">
              <a:lnSpc>
                <a:spcPct val="90000"/>
              </a:lnSpc>
              <a:spcBef>
                <a:spcPts val="750"/>
              </a:spcBef>
              <a:spcAft>
                <a:spcPts val="0"/>
              </a:spcAft>
              <a:buClr>
                <a:srgbClr val="888888"/>
              </a:buClr>
              <a:buSzPts val="2400"/>
              <a:buNone/>
              <a:defRPr sz="2400">
                <a:solidFill>
                  <a:srgbClr val="888888"/>
                </a:solidFill>
              </a:defRPr>
            </a:lvl6pPr>
            <a:lvl7pPr indent="-228600" lvl="6" marL="3200400" algn="l">
              <a:lnSpc>
                <a:spcPct val="90000"/>
              </a:lnSpc>
              <a:spcBef>
                <a:spcPts val="750"/>
              </a:spcBef>
              <a:spcAft>
                <a:spcPts val="0"/>
              </a:spcAft>
              <a:buClr>
                <a:srgbClr val="888888"/>
              </a:buClr>
              <a:buSzPts val="2400"/>
              <a:buNone/>
              <a:defRPr sz="2400">
                <a:solidFill>
                  <a:srgbClr val="888888"/>
                </a:solidFill>
              </a:defRPr>
            </a:lvl7pPr>
            <a:lvl8pPr indent="-228600" lvl="7" marL="3657600" algn="l">
              <a:lnSpc>
                <a:spcPct val="90000"/>
              </a:lnSpc>
              <a:spcBef>
                <a:spcPts val="750"/>
              </a:spcBef>
              <a:spcAft>
                <a:spcPts val="0"/>
              </a:spcAft>
              <a:buClr>
                <a:srgbClr val="888888"/>
              </a:buClr>
              <a:buSzPts val="2400"/>
              <a:buNone/>
              <a:defRPr sz="2400">
                <a:solidFill>
                  <a:srgbClr val="888888"/>
                </a:solidFill>
              </a:defRPr>
            </a:lvl8pPr>
            <a:lvl9pPr indent="-228600" lvl="8" marL="4114800" algn="l">
              <a:lnSpc>
                <a:spcPct val="90000"/>
              </a:lnSpc>
              <a:spcBef>
                <a:spcPts val="750"/>
              </a:spcBef>
              <a:spcAft>
                <a:spcPts val="0"/>
              </a:spcAft>
              <a:buClr>
                <a:srgbClr val="888888"/>
              </a:buClr>
              <a:buSzPts val="2400"/>
              <a:buNone/>
              <a:defRPr sz="2400">
                <a:solidFill>
                  <a:srgbClr val="888888"/>
                </a:solidFill>
              </a:defRPr>
            </a:lvl9pPr>
          </a:lstStyle>
          <a:p/>
        </p:txBody>
      </p:sp>
      <p:sp>
        <p:nvSpPr>
          <p:cNvPr id="30" name="Google Shape;30;p4"/>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1257300" y="3042708"/>
            <a:ext cx="7772400" cy="72522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6" name="Google Shape;36;p5"/>
          <p:cNvSpPr txBox="1"/>
          <p:nvPr>
            <p:ph idx="2" type="body"/>
          </p:nvPr>
        </p:nvSpPr>
        <p:spPr>
          <a:xfrm>
            <a:off x="9258300" y="3042708"/>
            <a:ext cx="7772400" cy="72522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7" name="Google Shape;37;p5"/>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1259682"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1259683" y="2801938"/>
            <a:ext cx="7736681" cy="137318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3" name="Google Shape;43;p6"/>
          <p:cNvSpPr txBox="1"/>
          <p:nvPr>
            <p:ph idx="2" type="body"/>
          </p:nvPr>
        </p:nvSpPr>
        <p:spPr>
          <a:xfrm>
            <a:off x="1259683" y="4175125"/>
            <a:ext cx="7736681" cy="61409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4" name="Google Shape;44;p6"/>
          <p:cNvSpPr txBox="1"/>
          <p:nvPr>
            <p:ph idx="3" type="body"/>
          </p:nvPr>
        </p:nvSpPr>
        <p:spPr>
          <a:xfrm>
            <a:off x="9258300" y="2801938"/>
            <a:ext cx="7774782" cy="137318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5" name="Google Shape;45;p6"/>
          <p:cNvSpPr txBox="1"/>
          <p:nvPr>
            <p:ph idx="4" type="body"/>
          </p:nvPr>
        </p:nvSpPr>
        <p:spPr>
          <a:xfrm>
            <a:off x="9258300" y="4175125"/>
            <a:ext cx="7774782" cy="61409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6" name="Google Shape;46;p6"/>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1259683" y="762000"/>
            <a:ext cx="5898356" cy="2667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7774782" y="1645709"/>
            <a:ext cx="9258300" cy="812270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61" name="Google Shape;61;p9"/>
          <p:cNvSpPr txBox="1"/>
          <p:nvPr>
            <p:ph idx="2" type="body"/>
          </p:nvPr>
        </p:nvSpPr>
        <p:spPr>
          <a:xfrm>
            <a:off x="1259683" y="3429000"/>
            <a:ext cx="5898356" cy="63526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2" name="Google Shape;62;p9"/>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259683" y="762000"/>
            <a:ext cx="5898356" cy="2667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7774782" y="1645709"/>
            <a:ext cx="9258300" cy="8122708"/>
          </a:xfrm>
          <a:prstGeom prst="rect">
            <a:avLst/>
          </a:prstGeom>
          <a:noFill/>
          <a:ln>
            <a:noFill/>
          </a:ln>
        </p:spPr>
      </p:sp>
      <p:sp>
        <p:nvSpPr>
          <p:cNvPr id="68" name="Google Shape;68;p10"/>
          <p:cNvSpPr txBox="1"/>
          <p:nvPr>
            <p:ph idx="1" type="body"/>
          </p:nvPr>
        </p:nvSpPr>
        <p:spPr>
          <a:xfrm>
            <a:off x="1259683" y="3429000"/>
            <a:ext cx="5898356" cy="63526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9" name="Google Shape;69;p10"/>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257300" y="3042708"/>
            <a:ext cx="15773400" cy="7252230"/>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0.png"/><Relationship Id="rId11" Type="http://schemas.openxmlformats.org/officeDocument/2006/relationships/image" Target="../media/image22.png"/><Relationship Id="rId10" Type="http://schemas.openxmlformats.org/officeDocument/2006/relationships/image" Target="../media/image24.png"/><Relationship Id="rId12" Type="http://schemas.openxmlformats.org/officeDocument/2006/relationships/image" Target="../media/image39.png"/><Relationship Id="rId9" Type="http://schemas.openxmlformats.org/officeDocument/2006/relationships/image" Target="../media/image30.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7.png"/><Relationship Id="rId4" Type="http://schemas.openxmlformats.org/officeDocument/2006/relationships/image" Target="../media/image33.png"/><Relationship Id="rId5"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26.png"/><Relationship Id="rId5"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7.png"/><Relationship Id="rId5"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4.png"/><Relationship Id="rId4" Type="http://schemas.openxmlformats.org/officeDocument/2006/relationships/image" Target="../media/image50.png"/><Relationship Id="rId5" Type="http://schemas.openxmlformats.org/officeDocument/2006/relationships/image" Target="../media/image48.png"/><Relationship Id="rId6"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idx="1" type="body"/>
          </p:nvPr>
        </p:nvSpPr>
        <p:spPr>
          <a:xfrm>
            <a:off x="5676900" y="8382000"/>
            <a:ext cx="12611100" cy="3048000"/>
          </a:xfrm>
          <a:prstGeom prst="rect">
            <a:avLst/>
          </a:prstGeom>
          <a:solidFill>
            <a:srgbClr val="00B0F0"/>
          </a:solidFill>
          <a:ln>
            <a:noFill/>
          </a:ln>
        </p:spPr>
        <p:txBody>
          <a:bodyPr anchorCtr="0" anchor="ctr" bIns="45700" lIns="457200" spcFirstLastPara="1" rIns="457200" wrap="square" tIns="45700">
            <a:normAutofit lnSpcReduction="10000"/>
          </a:bodyPr>
          <a:lstStyle/>
          <a:p>
            <a:pPr indent="0" lvl="0" marL="0" rtl="0" algn="l">
              <a:lnSpc>
                <a:spcPct val="100000"/>
              </a:lnSpc>
              <a:spcBef>
                <a:spcPts val="0"/>
              </a:spcBef>
              <a:spcAft>
                <a:spcPts val="0"/>
              </a:spcAft>
              <a:buClr>
                <a:schemeClr val="dk1"/>
              </a:buClr>
              <a:buSzPts val="4200"/>
              <a:buNone/>
            </a:pPr>
            <a:r>
              <a:t/>
            </a:r>
            <a:endParaRPr>
              <a:solidFill>
                <a:schemeClr val="lt1"/>
              </a:solidFill>
            </a:endParaRPr>
          </a:p>
          <a:p>
            <a:pPr indent="0" lvl="0" marL="0" rtl="0" algn="r">
              <a:lnSpc>
                <a:spcPct val="100000"/>
              </a:lnSpc>
              <a:spcBef>
                <a:spcPts val="0"/>
              </a:spcBef>
              <a:spcAft>
                <a:spcPts val="0"/>
              </a:spcAft>
              <a:buClr>
                <a:schemeClr val="lt1"/>
              </a:buClr>
              <a:buSzPts val="4200"/>
              <a:buNone/>
            </a:pPr>
            <a:r>
              <a:rPr b="1" lang="en-US">
                <a:solidFill>
                  <a:schemeClr val="lt1"/>
                </a:solidFill>
              </a:rPr>
              <a:t>The Adolescent Development and Participation Section</a:t>
            </a:r>
            <a:endParaRPr/>
          </a:p>
          <a:p>
            <a:pPr indent="0" lvl="0" marL="0" rtl="0" algn="r">
              <a:lnSpc>
                <a:spcPct val="100000"/>
              </a:lnSpc>
              <a:spcBef>
                <a:spcPts val="0"/>
              </a:spcBef>
              <a:spcAft>
                <a:spcPts val="0"/>
              </a:spcAft>
              <a:buClr>
                <a:schemeClr val="lt1"/>
              </a:buClr>
              <a:buSzPts val="2800"/>
              <a:buNone/>
            </a:pPr>
            <a:r>
              <a:rPr lang="en-US" sz="2800">
                <a:solidFill>
                  <a:schemeClr val="lt1"/>
                </a:solidFill>
              </a:rPr>
              <a:t>Priya Marwah, Adolescents in Emergencies and Peacebuilding Specialist</a:t>
            </a:r>
            <a:endParaRPr/>
          </a:p>
          <a:p>
            <a:pPr indent="0" lvl="0" marL="0" rtl="0" algn="r">
              <a:lnSpc>
                <a:spcPct val="100000"/>
              </a:lnSpc>
              <a:spcBef>
                <a:spcPts val="0"/>
              </a:spcBef>
              <a:spcAft>
                <a:spcPts val="0"/>
              </a:spcAft>
              <a:buClr>
                <a:schemeClr val="lt1"/>
              </a:buClr>
              <a:buSzPts val="2800"/>
              <a:buNone/>
            </a:pPr>
            <a:r>
              <a:rPr lang="en-US" sz="2800">
                <a:solidFill>
                  <a:schemeClr val="lt1"/>
                </a:solidFill>
              </a:rPr>
              <a:t>Ellen Fransen, Programme Assistant</a:t>
            </a:r>
            <a:endParaRPr/>
          </a:p>
          <a:p>
            <a:pPr indent="0" lvl="0" marL="0" rtl="0" algn="r">
              <a:lnSpc>
                <a:spcPct val="100000"/>
              </a:lnSpc>
              <a:spcBef>
                <a:spcPts val="0"/>
              </a:spcBef>
              <a:spcAft>
                <a:spcPts val="0"/>
              </a:spcAft>
              <a:buClr>
                <a:schemeClr val="lt1"/>
              </a:buClr>
              <a:buSzPts val="2800"/>
              <a:buNone/>
            </a:pPr>
            <a:r>
              <a:rPr lang="en-US" sz="2800">
                <a:solidFill>
                  <a:schemeClr val="lt1"/>
                </a:solidFill>
              </a:rPr>
              <a:t>Juliet Young, Consultant</a:t>
            </a:r>
            <a:endParaRPr/>
          </a:p>
          <a:p>
            <a:pPr indent="0" lvl="0" marL="0" rtl="0" algn="l">
              <a:lnSpc>
                <a:spcPct val="100000"/>
              </a:lnSpc>
              <a:spcBef>
                <a:spcPts val="0"/>
              </a:spcBef>
              <a:spcAft>
                <a:spcPts val="0"/>
              </a:spcAft>
              <a:buClr>
                <a:schemeClr val="dk1"/>
              </a:buClr>
              <a:buSzPts val="4200"/>
              <a:buNone/>
            </a:pPr>
            <a:r>
              <a:t/>
            </a:r>
            <a:endParaRPr>
              <a:solidFill>
                <a:schemeClr val="lt1"/>
              </a:solidFill>
            </a:endParaRPr>
          </a:p>
        </p:txBody>
      </p:sp>
      <p:pic>
        <p:nvPicPr>
          <p:cNvPr id="90" name="Google Shape;90;p13"/>
          <p:cNvPicPr preferRelativeResize="0"/>
          <p:nvPr/>
        </p:nvPicPr>
        <p:blipFill rotWithShape="1">
          <a:blip r:embed="rId3">
            <a:alphaModFix/>
          </a:blip>
          <a:srcRect b="0" l="0" r="0" t="0"/>
          <a:stretch/>
        </p:blipFill>
        <p:spPr>
          <a:xfrm>
            <a:off x="0" y="-332508"/>
            <a:ext cx="18288000" cy="12049751"/>
          </a:xfrm>
          <a:prstGeom prst="rect">
            <a:avLst/>
          </a:prstGeom>
          <a:noFill/>
          <a:ln cap="flat" cmpd="sng" w="12700">
            <a:solidFill>
              <a:schemeClr val="lt1"/>
            </a:solidFill>
            <a:prstDash val="solid"/>
            <a:round/>
            <a:headEnd len="sm" w="sm" type="none"/>
            <a:tailEnd len="sm" w="sm" type="none"/>
          </a:ln>
        </p:spPr>
      </p:pic>
      <p:sp>
        <p:nvSpPr>
          <p:cNvPr id="91" name="Google Shape;91;p13"/>
          <p:cNvSpPr txBox="1"/>
          <p:nvPr>
            <p:ph type="title"/>
          </p:nvPr>
        </p:nvSpPr>
        <p:spPr>
          <a:xfrm>
            <a:off x="2107096" y="6643728"/>
            <a:ext cx="15555717" cy="4079689"/>
          </a:xfrm>
          <a:prstGeom prst="rect">
            <a:avLst/>
          </a:prstGeom>
          <a:noFill/>
          <a:ln>
            <a:noFill/>
          </a:ln>
        </p:spPr>
        <p:txBody>
          <a:bodyPr anchorCtr="0" anchor="ctr" bIns="45700" lIns="91425" spcFirstLastPara="1" rIns="91425" wrap="square" tIns="45700">
            <a:normAutofit/>
          </a:bodyPr>
          <a:lstStyle/>
          <a:p>
            <a:pPr indent="0" lvl="0" marL="784225" rtl="0" algn="r">
              <a:lnSpc>
                <a:spcPct val="100000"/>
              </a:lnSpc>
              <a:spcBef>
                <a:spcPts val="0"/>
              </a:spcBef>
              <a:spcAft>
                <a:spcPts val="0"/>
              </a:spcAft>
              <a:buClr>
                <a:schemeClr val="lt1"/>
              </a:buClr>
              <a:buSzPts val="5400"/>
              <a:buFont typeface="Arial"/>
              <a:buNone/>
            </a:pPr>
            <a:r>
              <a:rPr b="1" lang="en-US" sz="5400">
                <a:solidFill>
                  <a:schemeClr val="lt1"/>
                </a:solidFill>
                <a:latin typeface="Arial"/>
                <a:ea typeface="Arial"/>
                <a:cs typeface="Arial"/>
                <a:sym typeface="Arial"/>
              </a:rPr>
              <a:t>Understanding and using the kit: </a:t>
            </a:r>
            <a:br>
              <a:rPr b="1" lang="en-US" sz="5400">
                <a:solidFill>
                  <a:schemeClr val="lt1"/>
                </a:solidFill>
                <a:latin typeface="Arial"/>
                <a:ea typeface="Arial"/>
                <a:cs typeface="Arial"/>
                <a:sym typeface="Arial"/>
              </a:rPr>
            </a:br>
            <a:r>
              <a:rPr b="1" lang="en-US" sz="5400">
                <a:solidFill>
                  <a:schemeClr val="lt1"/>
                </a:solidFill>
                <a:latin typeface="Arial"/>
                <a:ea typeface="Arial"/>
                <a:cs typeface="Arial"/>
                <a:sym typeface="Arial"/>
              </a:rPr>
              <a:t>Training of trainers for facilitators</a:t>
            </a:r>
            <a:br>
              <a:rPr lang="en-US" sz="5400">
                <a:solidFill>
                  <a:schemeClr val="lt1"/>
                </a:solidFill>
                <a:latin typeface="Arial"/>
                <a:ea typeface="Arial"/>
                <a:cs typeface="Arial"/>
                <a:sym typeface="Arial"/>
              </a:rPr>
            </a:br>
            <a:r>
              <a:rPr b="1" lang="en-US" sz="5400">
                <a:solidFill>
                  <a:schemeClr val="lt1"/>
                </a:solidFill>
              </a:rPr>
              <a:t>Module 4: Choosing and planning activity phases</a:t>
            </a:r>
            <a:br>
              <a:rPr lang="en-US" sz="5400">
                <a:solidFill>
                  <a:schemeClr val="lt1"/>
                </a:solidFill>
              </a:rPr>
            </a:br>
            <a:endParaRPr sz="54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idx="1" type="body"/>
          </p:nvPr>
        </p:nvSpPr>
        <p:spPr>
          <a:xfrm>
            <a:off x="1257300" y="2764959"/>
            <a:ext cx="15773400" cy="59000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None/>
            </a:pPr>
            <a:r>
              <a:rPr b="1" lang="en-US" sz="4400">
                <a:solidFill>
                  <a:srgbClr val="00B0F0"/>
                </a:solidFill>
                <a:latin typeface="Arial"/>
                <a:ea typeface="Arial"/>
                <a:cs typeface="Arial"/>
                <a:sym typeface="Arial"/>
              </a:rPr>
              <a:t>What are Activity Phases? </a:t>
            </a:r>
            <a:r>
              <a:rPr i="1" lang="en-US" sz="4400">
                <a:solidFill>
                  <a:srgbClr val="00B0F0"/>
                </a:solidFill>
                <a:latin typeface="Arial"/>
                <a:ea typeface="Arial"/>
                <a:cs typeface="Arial"/>
                <a:sym typeface="Arial"/>
              </a:rPr>
              <a:t>(continued)</a:t>
            </a:r>
            <a:endParaRPr i="1">
              <a:latin typeface="Arial"/>
              <a:ea typeface="Arial"/>
              <a:cs typeface="Arial"/>
              <a:sym typeface="Arial"/>
            </a:endParaRPr>
          </a:p>
          <a:p>
            <a:pPr indent="0" lvl="0" marL="0" rtl="0" algn="l">
              <a:lnSpc>
                <a:spcPct val="90000"/>
              </a:lnSpc>
              <a:spcBef>
                <a:spcPts val="1500"/>
              </a:spcBef>
              <a:spcAft>
                <a:spcPts val="0"/>
              </a:spcAft>
              <a:buClr>
                <a:schemeClr val="dk1"/>
              </a:buClr>
              <a:buSzPts val="4200"/>
              <a:buNone/>
            </a:pPr>
            <a:r>
              <a:rPr lang="en-US"/>
              <a:t>Facilitators plan and adapt activity phases, which are sequences of activities, based on the situation, needs, interests and priorities of an adolescent circle.</a:t>
            </a:r>
            <a:endParaRPr/>
          </a:p>
          <a:p>
            <a:pPr indent="0" lvl="0" marL="0" rtl="0" algn="l">
              <a:lnSpc>
                <a:spcPct val="90000"/>
              </a:lnSpc>
              <a:spcBef>
                <a:spcPts val="1500"/>
              </a:spcBef>
              <a:spcAft>
                <a:spcPts val="0"/>
              </a:spcAft>
              <a:buClr>
                <a:schemeClr val="dk1"/>
              </a:buClr>
              <a:buSzPts val="4200"/>
              <a:buNone/>
            </a:pPr>
            <a:r>
              <a:rPr lang="en-US"/>
              <a:t>The Facilitator’s Guidance provides tools and recommendations for facilitators to choose and planning activity phases, with and for adolescents.</a:t>
            </a:r>
            <a:endParaRPr/>
          </a:p>
          <a:p>
            <a:pPr indent="0" lvl="0" marL="0" rtl="0" algn="l">
              <a:lnSpc>
                <a:spcPct val="90000"/>
              </a:lnSpc>
              <a:spcBef>
                <a:spcPts val="1500"/>
              </a:spcBef>
              <a:spcAft>
                <a:spcPts val="0"/>
              </a:spcAft>
              <a:buClr>
                <a:schemeClr val="dk1"/>
              </a:buClr>
              <a:buSzPts val="4200"/>
              <a:buNone/>
            </a:pPr>
            <a:r>
              <a:rPr lang="en-US"/>
              <a:t>The next step in this training is to learn more about the ‘Four Phases.’ Then we will move into planning.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A close up of a map&#10;&#10;Description automatically generated" id="164" name="Google Shape;164;p23"/>
          <p:cNvPicPr preferRelativeResize="0"/>
          <p:nvPr/>
        </p:nvPicPr>
        <p:blipFill rotWithShape="1">
          <a:blip r:embed="rId3">
            <a:alphaModFix/>
          </a:blip>
          <a:srcRect b="0" l="0" r="0" t="0"/>
          <a:stretch/>
        </p:blipFill>
        <p:spPr>
          <a:xfrm>
            <a:off x="3959025" y="914400"/>
            <a:ext cx="10369950" cy="9601200"/>
          </a:xfrm>
          <a:prstGeom prst="rect">
            <a:avLst/>
          </a:prstGeom>
          <a:noFill/>
          <a:ln>
            <a:noFill/>
          </a:ln>
        </p:spPr>
      </p:pic>
      <p:sp>
        <p:nvSpPr>
          <p:cNvPr id="165" name="Google Shape;165;p23"/>
          <p:cNvSpPr/>
          <p:nvPr/>
        </p:nvSpPr>
        <p:spPr>
          <a:xfrm>
            <a:off x="733747" y="1507029"/>
            <a:ext cx="2394464"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5400" u="none" cap="none" strike="noStrike">
                <a:solidFill>
                  <a:srgbClr val="00B0F0"/>
                </a:solidFill>
                <a:latin typeface="Arial"/>
                <a:ea typeface="Arial"/>
                <a:cs typeface="Arial"/>
                <a:sym typeface="Arial"/>
              </a:rPr>
              <a:t>The Four Activity Phases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A close up of a logo&#10;&#10;Description automatically generated" id="171" name="Google Shape;171;p24"/>
          <p:cNvPicPr preferRelativeResize="0"/>
          <p:nvPr/>
        </p:nvPicPr>
        <p:blipFill rotWithShape="1">
          <a:blip r:embed="rId3">
            <a:alphaModFix/>
          </a:blip>
          <a:srcRect b="0" l="0" r="0" t="0"/>
          <a:stretch/>
        </p:blipFill>
        <p:spPr>
          <a:xfrm>
            <a:off x="9021041" y="2057400"/>
            <a:ext cx="8091054" cy="7315200"/>
          </a:xfrm>
          <a:prstGeom prst="rect">
            <a:avLst/>
          </a:prstGeom>
          <a:noFill/>
          <a:ln>
            <a:noFill/>
          </a:ln>
        </p:spPr>
      </p:pic>
      <p:sp>
        <p:nvSpPr>
          <p:cNvPr id="172" name="Google Shape;172;p24"/>
          <p:cNvSpPr txBox="1"/>
          <p:nvPr>
            <p:ph idx="1" type="body"/>
          </p:nvPr>
        </p:nvSpPr>
        <p:spPr>
          <a:xfrm>
            <a:off x="1016669" y="1870270"/>
            <a:ext cx="8229600" cy="7689461"/>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00B0F0"/>
              </a:buClr>
              <a:buSzPct val="100000"/>
              <a:buNone/>
            </a:pPr>
            <a:r>
              <a:rPr b="1" lang="en-US" sz="7700">
                <a:solidFill>
                  <a:srgbClr val="00B0F0"/>
                </a:solidFill>
                <a:latin typeface="Arial"/>
                <a:ea typeface="Arial"/>
                <a:cs typeface="Arial"/>
                <a:sym typeface="Arial"/>
              </a:rPr>
              <a:t>Starting Our Circle Phase</a:t>
            </a:r>
            <a:endParaRPr/>
          </a:p>
          <a:p>
            <a:pPr indent="0" lvl="0" marL="0" rtl="0" algn="l">
              <a:lnSpc>
                <a:spcPct val="90000"/>
              </a:lnSpc>
              <a:spcBef>
                <a:spcPts val="1500"/>
              </a:spcBef>
              <a:spcAft>
                <a:spcPts val="0"/>
              </a:spcAft>
              <a:buClr>
                <a:schemeClr val="dk1"/>
              </a:buClr>
              <a:buSzPct val="100000"/>
              <a:buNone/>
            </a:pPr>
            <a:r>
              <a:rPr b="1" i="1" lang="en-US"/>
              <a:t>Includes:</a:t>
            </a:r>
            <a:endParaRPr b="1"/>
          </a:p>
          <a:p>
            <a:pPr indent="-342900" lvl="0" marL="342900" rtl="0" algn="l">
              <a:lnSpc>
                <a:spcPct val="90000"/>
              </a:lnSpc>
              <a:spcBef>
                <a:spcPts val="1500"/>
              </a:spcBef>
              <a:spcAft>
                <a:spcPts val="0"/>
              </a:spcAft>
              <a:buClr>
                <a:schemeClr val="dk1"/>
              </a:buClr>
              <a:buSzPct val="100000"/>
              <a:buChar char="•"/>
            </a:pPr>
            <a:r>
              <a:rPr lang="en-US"/>
              <a:t>Simple, short sessions, sometimes with a few very short activities during the same session</a:t>
            </a:r>
            <a:endParaRPr/>
          </a:p>
          <a:p>
            <a:pPr indent="-342900" lvl="0" marL="342900" rtl="0" algn="l">
              <a:lnSpc>
                <a:spcPct val="90000"/>
              </a:lnSpc>
              <a:spcBef>
                <a:spcPts val="1500"/>
              </a:spcBef>
              <a:spcAft>
                <a:spcPts val="0"/>
              </a:spcAft>
              <a:buClr>
                <a:schemeClr val="dk1"/>
              </a:buClr>
              <a:buSzPct val="100000"/>
              <a:buChar char="•"/>
            </a:pPr>
            <a:r>
              <a:rPr lang="en-US"/>
              <a:t>Mix of active and quiet activities</a:t>
            </a:r>
            <a:endParaRPr/>
          </a:p>
          <a:p>
            <a:pPr indent="-342900" lvl="0" marL="342900" rtl="0" algn="l">
              <a:lnSpc>
                <a:spcPct val="90000"/>
              </a:lnSpc>
              <a:spcBef>
                <a:spcPts val="1500"/>
              </a:spcBef>
              <a:spcAft>
                <a:spcPts val="0"/>
              </a:spcAft>
              <a:buClr>
                <a:schemeClr val="dk1"/>
              </a:buClr>
              <a:buSzPct val="100000"/>
              <a:buChar char="•"/>
            </a:pPr>
            <a:r>
              <a:rPr lang="en-US"/>
              <a:t>Different activities in every session, with no connection from one session to the next</a:t>
            </a:r>
            <a:endParaRPr/>
          </a:p>
          <a:p>
            <a:pPr indent="0" lvl="0" marL="0" rtl="0" algn="l">
              <a:lnSpc>
                <a:spcPct val="90000"/>
              </a:lnSpc>
              <a:spcBef>
                <a:spcPts val="1500"/>
              </a:spcBef>
              <a:spcAft>
                <a:spcPts val="0"/>
              </a:spcAft>
              <a:buClr>
                <a:schemeClr val="dk1"/>
              </a:buClr>
              <a:buSzPct val="100000"/>
              <a:buNone/>
            </a:pPr>
            <a:r>
              <a:rPr b="1" i="1" lang="en-US"/>
              <a:t>Best for: </a:t>
            </a:r>
            <a:endParaRPr b="1"/>
          </a:p>
          <a:p>
            <a:pPr indent="-342900" lvl="0" marL="342900" rtl="0" algn="l">
              <a:lnSpc>
                <a:spcPct val="90000"/>
              </a:lnSpc>
              <a:spcBef>
                <a:spcPts val="1500"/>
              </a:spcBef>
              <a:spcAft>
                <a:spcPts val="0"/>
              </a:spcAft>
              <a:buClr>
                <a:schemeClr val="dk1"/>
              </a:buClr>
              <a:buSzPct val="100000"/>
              <a:buChar char="•"/>
            </a:pPr>
            <a:r>
              <a:rPr lang="en-US"/>
              <a:t>Any Adolescent Circle that is coming together for the first time,  and whose members do not know each other yet</a:t>
            </a:r>
            <a:endParaRPr/>
          </a:p>
          <a:p>
            <a:pPr indent="-342900" lvl="0" marL="342900" rtl="0" algn="l">
              <a:lnSpc>
                <a:spcPct val="90000"/>
              </a:lnSpc>
              <a:spcBef>
                <a:spcPts val="1500"/>
              </a:spcBef>
              <a:spcAft>
                <a:spcPts val="0"/>
              </a:spcAft>
              <a:buClr>
                <a:schemeClr val="dk1"/>
              </a:buClr>
              <a:buSzPct val="100000"/>
              <a:buChar char="•"/>
            </a:pPr>
            <a:r>
              <a:rPr lang="en-US"/>
              <a:t>Younger adolescents </a:t>
            </a:r>
            <a:endParaRPr/>
          </a:p>
          <a:p>
            <a:pPr indent="-342900" lvl="0" marL="342900" rtl="0" algn="l">
              <a:lnSpc>
                <a:spcPct val="90000"/>
              </a:lnSpc>
              <a:spcBef>
                <a:spcPts val="1500"/>
              </a:spcBef>
              <a:spcAft>
                <a:spcPts val="0"/>
              </a:spcAft>
              <a:buClr>
                <a:schemeClr val="dk1"/>
              </a:buClr>
              <a:buSzPct val="100000"/>
              <a:buChar char="•"/>
            </a:pPr>
            <a:r>
              <a:rPr lang="en-US"/>
              <a:t>Adolescents who have recently experienced a crisis or displacement, and are adjusting to a new situation</a:t>
            </a:r>
            <a:endParaRPr/>
          </a:p>
          <a:p>
            <a:pPr indent="-342900" lvl="0" marL="342900" rtl="0" algn="l">
              <a:lnSpc>
                <a:spcPct val="90000"/>
              </a:lnSpc>
              <a:spcBef>
                <a:spcPts val="1500"/>
              </a:spcBef>
              <a:spcAft>
                <a:spcPts val="0"/>
              </a:spcAft>
              <a:buClr>
                <a:schemeClr val="dk1"/>
              </a:buClr>
              <a:buSzPct val="100000"/>
              <a:buChar char="•"/>
            </a:pPr>
            <a:r>
              <a:rPr lang="en-US"/>
              <a:t>A Circle in which different adolescents come and go every day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A picture containing drawing&#10;&#10;Description automatically generated" id="178" name="Google Shape;178;p25"/>
          <p:cNvPicPr preferRelativeResize="0"/>
          <p:nvPr/>
        </p:nvPicPr>
        <p:blipFill rotWithShape="1">
          <a:blip r:embed="rId3">
            <a:alphaModFix/>
          </a:blip>
          <a:srcRect b="0" l="0" r="0" t="0"/>
          <a:stretch/>
        </p:blipFill>
        <p:spPr>
          <a:xfrm>
            <a:off x="9525666" y="2057400"/>
            <a:ext cx="7678939" cy="7315200"/>
          </a:xfrm>
          <a:prstGeom prst="rect">
            <a:avLst/>
          </a:prstGeom>
          <a:noFill/>
          <a:ln>
            <a:noFill/>
          </a:ln>
        </p:spPr>
      </p:pic>
      <p:sp>
        <p:nvSpPr>
          <p:cNvPr id="179" name="Google Shape;179;p25"/>
          <p:cNvSpPr txBox="1"/>
          <p:nvPr>
            <p:ph idx="1" type="body"/>
          </p:nvPr>
        </p:nvSpPr>
        <p:spPr>
          <a:xfrm>
            <a:off x="1257301" y="787428"/>
            <a:ext cx="8229600" cy="985514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0B0F0"/>
              </a:buClr>
              <a:buSzPct val="100000"/>
              <a:buNone/>
            </a:pPr>
            <a:r>
              <a:rPr b="1" lang="en-US" sz="7000">
                <a:solidFill>
                  <a:srgbClr val="00B0F0"/>
                </a:solidFill>
                <a:latin typeface="Arial"/>
                <a:ea typeface="Arial"/>
                <a:cs typeface="Arial"/>
                <a:sym typeface="Arial"/>
              </a:rPr>
              <a:t>Knowing Ourselves Phase</a:t>
            </a:r>
            <a:endParaRPr/>
          </a:p>
          <a:p>
            <a:pPr indent="0" lvl="0" marL="0" rtl="0" algn="l">
              <a:lnSpc>
                <a:spcPct val="90000"/>
              </a:lnSpc>
              <a:spcBef>
                <a:spcPts val="1500"/>
              </a:spcBef>
              <a:spcAft>
                <a:spcPts val="0"/>
              </a:spcAft>
              <a:buClr>
                <a:schemeClr val="dk1"/>
              </a:buClr>
              <a:buSzPct val="100000"/>
              <a:buNone/>
            </a:pPr>
            <a:r>
              <a:rPr b="1" i="1" lang="en-US"/>
              <a:t>Includes:</a:t>
            </a:r>
            <a:endParaRPr b="1"/>
          </a:p>
          <a:p>
            <a:pPr indent="-342900" lvl="0" marL="342900" rtl="0" algn="l">
              <a:lnSpc>
                <a:spcPct val="90000"/>
              </a:lnSpc>
              <a:spcBef>
                <a:spcPts val="1500"/>
              </a:spcBef>
              <a:spcAft>
                <a:spcPts val="0"/>
              </a:spcAft>
              <a:buClr>
                <a:schemeClr val="dk1"/>
              </a:buClr>
              <a:buSzPct val="100000"/>
              <a:buChar char="•"/>
            </a:pPr>
            <a:r>
              <a:rPr lang="en-US"/>
              <a:t>Simple, short sessions, but with one main activity in each session</a:t>
            </a:r>
            <a:endParaRPr/>
          </a:p>
          <a:p>
            <a:pPr indent="-342900" lvl="0" marL="342900" rtl="0" algn="l">
              <a:lnSpc>
                <a:spcPct val="90000"/>
              </a:lnSpc>
              <a:spcBef>
                <a:spcPts val="1500"/>
              </a:spcBef>
              <a:spcAft>
                <a:spcPts val="0"/>
              </a:spcAft>
              <a:buClr>
                <a:schemeClr val="dk1"/>
              </a:buClr>
              <a:buSzPct val="100000"/>
              <a:buChar char="•"/>
            </a:pPr>
            <a:r>
              <a:rPr lang="en-US"/>
              <a:t>Variation between active and quiet activities</a:t>
            </a:r>
            <a:endParaRPr/>
          </a:p>
          <a:p>
            <a:pPr indent="-342900" lvl="0" marL="342900" rtl="0" algn="l">
              <a:lnSpc>
                <a:spcPct val="90000"/>
              </a:lnSpc>
              <a:spcBef>
                <a:spcPts val="1500"/>
              </a:spcBef>
              <a:spcAft>
                <a:spcPts val="0"/>
              </a:spcAft>
              <a:buClr>
                <a:schemeClr val="dk1"/>
              </a:buClr>
              <a:buSzPct val="100000"/>
              <a:buChar char="•"/>
            </a:pPr>
            <a:r>
              <a:rPr lang="en-US"/>
              <a:t>Activities in which adolescents mostly work individually, but have some chance to get to know each other</a:t>
            </a:r>
            <a:endParaRPr/>
          </a:p>
          <a:p>
            <a:pPr indent="0" lvl="0" marL="0" rtl="0" algn="l">
              <a:lnSpc>
                <a:spcPct val="90000"/>
              </a:lnSpc>
              <a:spcBef>
                <a:spcPts val="1500"/>
              </a:spcBef>
              <a:spcAft>
                <a:spcPts val="0"/>
              </a:spcAft>
              <a:buClr>
                <a:schemeClr val="dk1"/>
              </a:buClr>
              <a:buSzPct val="100000"/>
              <a:buNone/>
            </a:pPr>
            <a:r>
              <a:rPr b="1" i="1" lang="en-US"/>
              <a:t>Best for: </a:t>
            </a:r>
            <a:endParaRPr b="1"/>
          </a:p>
          <a:p>
            <a:pPr indent="-342900" lvl="0" marL="342900" rtl="0" algn="l">
              <a:lnSpc>
                <a:spcPct val="90000"/>
              </a:lnSpc>
              <a:spcBef>
                <a:spcPts val="1500"/>
              </a:spcBef>
              <a:spcAft>
                <a:spcPts val="0"/>
              </a:spcAft>
              <a:buClr>
                <a:schemeClr val="dk1"/>
              </a:buClr>
              <a:buSzPct val="100000"/>
              <a:buChar char="•"/>
            </a:pPr>
            <a:r>
              <a:rPr lang="en-US"/>
              <a:t>A Circle in which adolescents have had a chance to meet each other</a:t>
            </a:r>
            <a:endParaRPr/>
          </a:p>
          <a:p>
            <a:pPr indent="-342900" lvl="0" marL="342900" rtl="0" algn="l">
              <a:lnSpc>
                <a:spcPct val="90000"/>
              </a:lnSpc>
              <a:spcBef>
                <a:spcPts val="1500"/>
              </a:spcBef>
              <a:spcAft>
                <a:spcPts val="0"/>
              </a:spcAft>
              <a:buClr>
                <a:schemeClr val="dk1"/>
              </a:buClr>
              <a:buSzPct val="100000"/>
              <a:buChar char="•"/>
            </a:pPr>
            <a:r>
              <a:rPr lang="en-US"/>
              <a:t>Adolescents who have recently experienced a crisis or displacement and are not ready to do complex projects</a:t>
            </a:r>
            <a:endParaRPr/>
          </a:p>
          <a:p>
            <a:pPr indent="-342900" lvl="0" marL="342900" rtl="0" algn="l">
              <a:lnSpc>
                <a:spcPct val="90000"/>
              </a:lnSpc>
              <a:spcBef>
                <a:spcPts val="1500"/>
              </a:spcBef>
              <a:spcAft>
                <a:spcPts val="0"/>
              </a:spcAft>
              <a:buClr>
                <a:schemeClr val="dk1"/>
              </a:buClr>
              <a:buSzPct val="100000"/>
              <a:buChar char="•"/>
            </a:pPr>
            <a:r>
              <a:rPr lang="en-US"/>
              <a:t>Younger adolescents</a:t>
            </a:r>
            <a:endParaRPr/>
          </a:p>
          <a:p>
            <a:pPr indent="0" lvl="0" marL="0" rtl="0" algn="l">
              <a:lnSpc>
                <a:spcPct val="90000"/>
              </a:lnSpc>
              <a:spcBef>
                <a:spcPts val="1500"/>
              </a:spcBef>
              <a:spcAft>
                <a:spcPts val="0"/>
              </a:spcAft>
              <a:buClr>
                <a:schemeClr val="dk1"/>
              </a:buClr>
              <a:buSzPct val="100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A picture containing drawing&#10;&#10;Description automatically generated" id="185" name="Google Shape;185;p26"/>
          <p:cNvPicPr preferRelativeResize="0"/>
          <p:nvPr/>
        </p:nvPicPr>
        <p:blipFill rotWithShape="1">
          <a:blip r:embed="rId3">
            <a:alphaModFix/>
          </a:blip>
          <a:srcRect b="0" l="0" r="0" t="0"/>
          <a:stretch/>
        </p:blipFill>
        <p:spPr>
          <a:xfrm>
            <a:off x="8832846" y="1600200"/>
            <a:ext cx="8493651" cy="8229600"/>
          </a:xfrm>
          <a:prstGeom prst="rect">
            <a:avLst/>
          </a:prstGeom>
          <a:noFill/>
          <a:ln>
            <a:noFill/>
          </a:ln>
        </p:spPr>
      </p:pic>
      <p:sp>
        <p:nvSpPr>
          <p:cNvPr id="186" name="Google Shape;186;p26"/>
          <p:cNvSpPr txBox="1"/>
          <p:nvPr>
            <p:ph idx="1" type="body"/>
          </p:nvPr>
        </p:nvSpPr>
        <p:spPr>
          <a:xfrm>
            <a:off x="1257300" y="1044701"/>
            <a:ext cx="8229600" cy="983184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0B0F0"/>
              </a:buClr>
              <a:buSzPct val="100000"/>
              <a:buNone/>
            </a:pPr>
            <a:r>
              <a:rPr b="1" lang="en-US" sz="7700">
                <a:solidFill>
                  <a:srgbClr val="00B0F0"/>
                </a:solidFill>
                <a:latin typeface="Arial"/>
                <a:ea typeface="Arial"/>
                <a:cs typeface="Arial"/>
                <a:sym typeface="Arial"/>
              </a:rPr>
              <a:t>Connecting Phase</a:t>
            </a:r>
            <a:endParaRPr/>
          </a:p>
          <a:p>
            <a:pPr indent="0" lvl="0" marL="0" rtl="0" algn="l">
              <a:lnSpc>
                <a:spcPct val="90000"/>
              </a:lnSpc>
              <a:spcBef>
                <a:spcPts val="1500"/>
              </a:spcBef>
              <a:spcAft>
                <a:spcPts val="0"/>
              </a:spcAft>
              <a:buClr>
                <a:schemeClr val="dk1"/>
              </a:buClr>
              <a:buSzPct val="100000"/>
              <a:buNone/>
            </a:pPr>
            <a:r>
              <a:rPr b="1" i="1" lang="en-US"/>
              <a:t>Includes:</a:t>
            </a:r>
            <a:endParaRPr b="1"/>
          </a:p>
          <a:p>
            <a:pPr indent="-342900" lvl="0" marL="342900" rtl="0" algn="l">
              <a:lnSpc>
                <a:spcPct val="90000"/>
              </a:lnSpc>
              <a:spcBef>
                <a:spcPts val="1500"/>
              </a:spcBef>
              <a:spcAft>
                <a:spcPts val="0"/>
              </a:spcAft>
              <a:buClr>
                <a:schemeClr val="dk1"/>
              </a:buClr>
              <a:buSzPct val="100000"/>
              <a:buChar char="•"/>
            </a:pPr>
            <a:r>
              <a:rPr lang="en-US"/>
              <a:t>Longer sessions, depending on adolescents’ schedules</a:t>
            </a:r>
            <a:endParaRPr/>
          </a:p>
          <a:p>
            <a:pPr indent="-342900" lvl="0" marL="342900" rtl="0" algn="l">
              <a:lnSpc>
                <a:spcPct val="90000"/>
              </a:lnSpc>
              <a:spcBef>
                <a:spcPts val="1500"/>
              </a:spcBef>
              <a:spcAft>
                <a:spcPts val="0"/>
              </a:spcAft>
              <a:buClr>
                <a:schemeClr val="dk1"/>
              </a:buClr>
              <a:buSzPct val="100000"/>
              <a:buChar char="•"/>
            </a:pPr>
            <a:r>
              <a:rPr lang="en-US"/>
              <a:t>More focus on learning and practicing skills, and teamwork</a:t>
            </a:r>
            <a:endParaRPr/>
          </a:p>
          <a:p>
            <a:pPr indent="-342900" lvl="0" marL="342900" rtl="0" algn="l">
              <a:lnSpc>
                <a:spcPct val="90000"/>
              </a:lnSpc>
              <a:spcBef>
                <a:spcPts val="1500"/>
              </a:spcBef>
              <a:spcAft>
                <a:spcPts val="0"/>
              </a:spcAft>
              <a:buClr>
                <a:schemeClr val="dk1"/>
              </a:buClr>
              <a:buSzPct val="100000"/>
              <a:buChar char="•"/>
            </a:pPr>
            <a:r>
              <a:rPr lang="en-US"/>
              <a:t>Some sessions with activities that connect from one to the next</a:t>
            </a:r>
            <a:endParaRPr/>
          </a:p>
          <a:p>
            <a:pPr indent="0" lvl="0" marL="0" rtl="0" algn="l">
              <a:lnSpc>
                <a:spcPct val="90000"/>
              </a:lnSpc>
              <a:spcBef>
                <a:spcPts val="1500"/>
              </a:spcBef>
              <a:spcAft>
                <a:spcPts val="0"/>
              </a:spcAft>
              <a:buClr>
                <a:schemeClr val="dk1"/>
              </a:buClr>
              <a:buSzPct val="100000"/>
              <a:buNone/>
            </a:pPr>
            <a:r>
              <a:rPr b="1" i="1" lang="en-US"/>
              <a:t>Best for: </a:t>
            </a:r>
            <a:endParaRPr b="1"/>
          </a:p>
          <a:p>
            <a:pPr indent="-342900" lvl="0" marL="342900" rtl="0" algn="l">
              <a:lnSpc>
                <a:spcPct val="90000"/>
              </a:lnSpc>
              <a:spcBef>
                <a:spcPts val="1500"/>
              </a:spcBef>
              <a:spcAft>
                <a:spcPts val="0"/>
              </a:spcAft>
              <a:buClr>
                <a:schemeClr val="dk1"/>
              </a:buClr>
              <a:buSzPct val="100000"/>
              <a:buChar char="•"/>
            </a:pPr>
            <a:r>
              <a:rPr lang="en-US"/>
              <a:t>Adolescents who are in a protracted emergency or stable context and participate consistently in sessions</a:t>
            </a:r>
            <a:endParaRPr/>
          </a:p>
          <a:p>
            <a:pPr indent="-342900" lvl="0" marL="342900" rtl="0" algn="l">
              <a:lnSpc>
                <a:spcPct val="90000"/>
              </a:lnSpc>
              <a:spcBef>
                <a:spcPts val="1500"/>
              </a:spcBef>
              <a:spcAft>
                <a:spcPts val="0"/>
              </a:spcAft>
              <a:buClr>
                <a:schemeClr val="dk1"/>
              </a:buClr>
              <a:buSzPct val="100000"/>
              <a:buChar char="•"/>
            </a:pPr>
            <a:r>
              <a:rPr lang="en-US"/>
              <a:t>A Circle in which adolescents, and are ready and interested to work together</a:t>
            </a:r>
            <a:endParaRPr/>
          </a:p>
          <a:p>
            <a:pPr indent="-342900" lvl="0" marL="342900" rtl="0" algn="l">
              <a:lnSpc>
                <a:spcPct val="90000"/>
              </a:lnSpc>
              <a:spcBef>
                <a:spcPts val="1500"/>
              </a:spcBef>
              <a:spcAft>
                <a:spcPts val="0"/>
              </a:spcAft>
              <a:buClr>
                <a:schemeClr val="dk1"/>
              </a:buClr>
              <a:buSzPct val="100000"/>
              <a:buChar char="•"/>
            </a:pPr>
            <a:r>
              <a:rPr lang="en-US"/>
              <a:t>Adolescents who want to learn about each other, and the community world around them</a:t>
            </a:r>
            <a:endParaRPr/>
          </a:p>
          <a:p>
            <a:pPr indent="0" lvl="0" marL="0" rtl="0" algn="l">
              <a:lnSpc>
                <a:spcPct val="90000"/>
              </a:lnSpc>
              <a:spcBef>
                <a:spcPts val="1500"/>
              </a:spcBef>
              <a:spcAft>
                <a:spcPts val="0"/>
              </a:spcAft>
              <a:buClr>
                <a:schemeClr val="dk1"/>
              </a:buClr>
              <a:buSzPct val="100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A close up of a logo&#10;&#10;Description automatically generated" id="192" name="Google Shape;192;p27"/>
          <p:cNvPicPr preferRelativeResize="0"/>
          <p:nvPr/>
        </p:nvPicPr>
        <p:blipFill rotWithShape="1">
          <a:blip r:embed="rId3">
            <a:alphaModFix/>
          </a:blip>
          <a:srcRect b="0" l="0" r="0" t="0"/>
          <a:stretch/>
        </p:blipFill>
        <p:spPr>
          <a:xfrm>
            <a:off x="8961850" y="1600200"/>
            <a:ext cx="8311487" cy="8229600"/>
          </a:xfrm>
          <a:prstGeom prst="rect">
            <a:avLst/>
          </a:prstGeom>
          <a:noFill/>
          <a:ln>
            <a:noFill/>
          </a:ln>
        </p:spPr>
      </p:pic>
      <p:sp>
        <p:nvSpPr>
          <p:cNvPr id="193" name="Google Shape;193;p27"/>
          <p:cNvSpPr txBox="1"/>
          <p:nvPr>
            <p:ph idx="1" type="body"/>
          </p:nvPr>
        </p:nvSpPr>
        <p:spPr>
          <a:xfrm>
            <a:off x="914400" y="907743"/>
            <a:ext cx="8229600" cy="10016931"/>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0B0F0"/>
              </a:buClr>
              <a:buSzPct val="100000"/>
              <a:buNone/>
            </a:pPr>
            <a:r>
              <a:rPr b="1" lang="en-US" sz="6400">
                <a:solidFill>
                  <a:srgbClr val="00B0F0"/>
                </a:solidFill>
                <a:latin typeface="Arial"/>
                <a:ea typeface="Arial"/>
                <a:cs typeface="Arial"/>
                <a:sym typeface="Arial"/>
              </a:rPr>
              <a:t>Taking Action Phase</a:t>
            </a:r>
            <a:endParaRPr sz="6400"/>
          </a:p>
          <a:p>
            <a:pPr indent="0" lvl="0" marL="0" rtl="0" algn="l">
              <a:lnSpc>
                <a:spcPct val="90000"/>
              </a:lnSpc>
              <a:spcBef>
                <a:spcPts val="1500"/>
              </a:spcBef>
              <a:spcAft>
                <a:spcPts val="0"/>
              </a:spcAft>
              <a:buClr>
                <a:schemeClr val="dk1"/>
              </a:buClr>
              <a:buSzPct val="100000"/>
              <a:buNone/>
            </a:pPr>
            <a:r>
              <a:rPr b="1" i="1" lang="en-US"/>
              <a:t>Includes:</a:t>
            </a:r>
            <a:endParaRPr b="1"/>
          </a:p>
          <a:p>
            <a:pPr indent="-342900" lvl="0" marL="342900" rtl="0" algn="l">
              <a:lnSpc>
                <a:spcPct val="90000"/>
              </a:lnSpc>
              <a:spcBef>
                <a:spcPts val="1500"/>
              </a:spcBef>
              <a:spcAft>
                <a:spcPts val="0"/>
              </a:spcAft>
              <a:buClr>
                <a:schemeClr val="dk1"/>
              </a:buClr>
              <a:buSzPct val="100000"/>
              <a:buChar char="•"/>
            </a:pPr>
            <a:r>
              <a:rPr lang="en-US"/>
              <a:t>Longer sessions, depending on adolescents’ schedules</a:t>
            </a:r>
            <a:endParaRPr/>
          </a:p>
          <a:p>
            <a:pPr indent="-342900" lvl="0" marL="342900" rtl="0" algn="l">
              <a:lnSpc>
                <a:spcPct val="90000"/>
              </a:lnSpc>
              <a:spcBef>
                <a:spcPts val="1500"/>
              </a:spcBef>
              <a:spcAft>
                <a:spcPts val="0"/>
              </a:spcAft>
              <a:buClr>
                <a:schemeClr val="dk1"/>
              </a:buClr>
              <a:buSzPct val="100000"/>
              <a:buChar char="•"/>
            </a:pPr>
            <a:r>
              <a:rPr lang="en-US"/>
              <a:t>Projects planned, organized and carried out by adolescents themselves, based on their interests and ideas.</a:t>
            </a:r>
            <a:endParaRPr/>
          </a:p>
          <a:p>
            <a:pPr indent="0" lvl="0" marL="0" rtl="0" algn="l">
              <a:lnSpc>
                <a:spcPct val="90000"/>
              </a:lnSpc>
              <a:spcBef>
                <a:spcPts val="1500"/>
              </a:spcBef>
              <a:spcAft>
                <a:spcPts val="0"/>
              </a:spcAft>
              <a:buClr>
                <a:schemeClr val="dk1"/>
              </a:buClr>
              <a:buSzPct val="100000"/>
              <a:buNone/>
            </a:pPr>
            <a:r>
              <a:rPr b="1" i="1" lang="en-US"/>
              <a:t>Best for: </a:t>
            </a:r>
            <a:endParaRPr b="1"/>
          </a:p>
          <a:p>
            <a:pPr indent="-342900" lvl="0" marL="342900" rtl="0" algn="l">
              <a:lnSpc>
                <a:spcPct val="90000"/>
              </a:lnSpc>
              <a:spcBef>
                <a:spcPts val="1500"/>
              </a:spcBef>
              <a:spcAft>
                <a:spcPts val="0"/>
              </a:spcAft>
              <a:buClr>
                <a:schemeClr val="dk1"/>
              </a:buClr>
              <a:buSzPct val="100000"/>
              <a:buChar char="•"/>
            </a:pPr>
            <a:r>
              <a:rPr lang="en-US"/>
              <a:t>Older adolescents</a:t>
            </a:r>
            <a:endParaRPr/>
          </a:p>
          <a:p>
            <a:pPr indent="-342900" lvl="0" marL="342900" rtl="0" algn="l">
              <a:lnSpc>
                <a:spcPct val="90000"/>
              </a:lnSpc>
              <a:spcBef>
                <a:spcPts val="1500"/>
              </a:spcBef>
              <a:spcAft>
                <a:spcPts val="0"/>
              </a:spcAft>
              <a:buClr>
                <a:schemeClr val="dk1"/>
              </a:buClr>
              <a:buSzPct val="100000"/>
              <a:buChar char="•"/>
            </a:pPr>
            <a:r>
              <a:rPr lang="en-US"/>
              <a:t>Adolescents who are in a protracted emergency or stable context and can participate consistently</a:t>
            </a:r>
            <a:endParaRPr/>
          </a:p>
          <a:p>
            <a:pPr indent="-342900" lvl="0" marL="342900" rtl="0" algn="l">
              <a:lnSpc>
                <a:spcPct val="90000"/>
              </a:lnSpc>
              <a:spcBef>
                <a:spcPts val="1500"/>
              </a:spcBef>
              <a:spcAft>
                <a:spcPts val="0"/>
              </a:spcAft>
              <a:buClr>
                <a:schemeClr val="dk1"/>
              </a:buClr>
              <a:buSzPct val="100000"/>
              <a:buChar char="•"/>
            </a:pPr>
            <a:r>
              <a:rPr lang="en-US"/>
              <a:t>Adolescents who know others in their Circle, and can work well as a strong team</a:t>
            </a:r>
            <a:endParaRPr/>
          </a:p>
          <a:p>
            <a:pPr indent="-342900" lvl="0" marL="342900" rtl="0" algn="l">
              <a:lnSpc>
                <a:spcPct val="90000"/>
              </a:lnSpc>
              <a:spcBef>
                <a:spcPts val="1500"/>
              </a:spcBef>
              <a:spcAft>
                <a:spcPts val="0"/>
              </a:spcAft>
              <a:buClr>
                <a:schemeClr val="dk1"/>
              </a:buClr>
              <a:buSzPct val="100000"/>
              <a:buChar char="•"/>
            </a:pPr>
            <a:r>
              <a:rPr lang="en-US"/>
              <a:t>Adolescents who want to take on the challenge of planning and leading their own projects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A close up of a map&#10;&#10;Description automatically generated" id="199" name="Google Shape;199;p28"/>
          <p:cNvPicPr preferRelativeResize="0"/>
          <p:nvPr/>
        </p:nvPicPr>
        <p:blipFill rotWithShape="1">
          <a:blip r:embed="rId3">
            <a:alphaModFix/>
          </a:blip>
          <a:srcRect b="0" l="0" r="0" t="0"/>
          <a:stretch/>
        </p:blipFill>
        <p:spPr>
          <a:xfrm>
            <a:off x="3959025" y="914400"/>
            <a:ext cx="10369950" cy="9601200"/>
          </a:xfrm>
          <a:prstGeom prst="rect">
            <a:avLst/>
          </a:prstGeom>
          <a:noFill/>
          <a:ln>
            <a:noFill/>
          </a:ln>
        </p:spPr>
      </p:pic>
      <p:sp>
        <p:nvSpPr>
          <p:cNvPr id="200" name="Google Shape;200;p28"/>
          <p:cNvSpPr/>
          <p:nvPr/>
        </p:nvSpPr>
        <p:spPr>
          <a:xfrm>
            <a:off x="733747" y="1507029"/>
            <a:ext cx="2394464"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a:solidFill>
                  <a:srgbClr val="00B0F0"/>
                </a:solidFill>
                <a:latin typeface="Arial"/>
                <a:ea typeface="Arial"/>
                <a:cs typeface="Arial"/>
                <a:sym typeface="Arial"/>
              </a:rPr>
              <a:t>The Four Activity Phases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A close up of a logo&#10;&#10;Description automatically generated" id="206" name="Google Shape;206;p29"/>
          <p:cNvPicPr preferRelativeResize="0"/>
          <p:nvPr/>
        </p:nvPicPr>
        <p:blipFill rotWithShape="1">
          <a:blip r:embed="rId3">
            <a:alphaModFix/>
          </a:blip>
          <a:srcRect b="0" l="0" r="0" t="0"/>
          <a:stretch/>
        </p:blipFill>
        <p:spPr>
          <a:xfrm>
            <a:off x="5150419" y="672090"/>
            <a:ext cx="4114800" cy="2556371"/>
          </a:xfrm>
          <a:prstGeom prst="rect">
            <a:avLst/>
          </a:prstGeom>
          <a:noFill/>
          <a:ln>
            <a:noFill/>
          </a:ln>
        </p:spPr>
      </p:pic>
      <p:pic>
        <p:nvPicPr>
          <p:cNvPr descr="A close up of a logo&#10;&#10;Description automatically generated" id="207" name="Google Shape;207;p29"/>
          <p:cNvPicPr preferRelativeResize="0"/>
          <p:nvPr/>
        </p:nvPicPr>
        <p:blipFill rotWithShape="1">
          <a:blip r:embed="rId4">
            <a:alphaModFix/>
          </a:blip>
          <a:srcRect b="0" l="0" r="0" t="0"/>
          <a:stretch/>
        </p:blipFill>
        <p:spPr>
          <a:xfrm>
            <a:off x="316773" y="4132788"/>
            <a:ext cx="3998890" cy="4114800"/>
          </a:xfrm>
          <a:prstGeom prst="rect">
            <a:avLst/>
          </a:prstGeom>
          <a:noFill/>
          <a:ln>
            <a:noFill/>
          </a:ln>
        </p:spPr>
      </p:pic>
      <p:pic>
        <p:nvPicPr>
          <p:cNvPr descr="A close up of a logo&#10;&#10;Description automatically generated" id="208" name="Google Shape;208;p29"/>
          <p:cNvPicPr preferRelativeResize="0"/>
          <p:nvPr/>
        </p:nvPicPr>
        <p:blipFill rotWithShape="1">
          <a:blip r:embed="rId5">
            <a:alphaModFix/>
          </a:blip>
          <a:srcRect b="0" l="0" r="0" t="0"/>
          <a:stretch/>
        </p:blipFill>
        <p:spPr>
          <a:xfrm>
            <a:off x="357948" y="7669756"/>
            <a:ext cx="4463231" cy="4114800"/>
          </a:xfrm>
          <a:prstGeom prst="rect">
            <a:avLst/>
          </a:prstGeom>
          <a:noFill/>
          <a:ln>
            <a:noFill/>
          </a:ln>
        </p:spPr>
      </p:pic>
      <p:pic>
        <p:nvPicPr>
          <p:cNvPr descr="A picture containing table&#10;&#10;Description automatically generated" id="209" name="Google Shape;209;p29"/>
          <p:cNvPicPr preferRelativeResize="0"/>
          <p:nvPr/>
        </p:nvPicPr>
        <p:blipFill rotWithShape="1">
          <a:blip r:embed="rId6">
            <a:alphaModFix/>
          </a:blip>
          <a:srcRect b="0" l="0" r="0" t="0"/>
          <a:stretch/>
        </p:blipFill>
        <p:spPr>
          <a:xfrm>
            <a:off x="9183155" y="7571126"/>
            <a:ext cx="4592781" cy="4114800"/>
          </a:xfrm>
          <a:prstGeom prst="rect">
            <a:avLst/>
          </a:prstGeom>
          <a:noFill/>
          <a:ln>
            <a:noFill/>
          </a:ln>
        </p:spPr>
      </p:pic>
      <p:pic>
        <p:nvPicPr>
          <p:cNvPr descr="A close up of a logo&#10;&#10;Description automatically generated" id="210" name="Google Shape;210;p29"/>
          <p:cNvPicPr preferRelativeResize="0"/>
          <p:nvPr/>
        </p:nvPicPr>
        <p:blipFill rotWithShape="1">
          <a:blip r:embed="rId7">
            <a:alphaModFix/>
          </a:blip>
          <a:srcRect b="0" l="0" r="0" t="0"/>
          <a:stretch/>
        </p:blipFill>
        <p:spPr>
          <a:xfrm>
            <a:off x="13650826" y="3785908"/>
            <a:ext cx="4033318" cy="4114800"/>
          </a:xfrm>
          <a:prstGeom prst="rect">
            <a:avLst/>
          </a:prstGeom>
          <a:noFill/>
          <a:ln>
            <a:noFill/>
          </a:ln>
        </p:spPr>
      </p:pic>
      <p:pic>
        <p:nvPicPr>
          <p:cNvPr descr="A wooden pole&#10;&#10;Description automatically generated" id="211" name="Google Shape;211;p29"/>
          <p:cNvPicPr preferRelativeResize="0"/>
          <p:nvPr/>
        </p:nvPicPr>
        <p:blipFill rotWithShape="1">
          <a:blip r:embed="rId8">
            <a:alphaModFix/>
          </a:blip>
          <a:srcRect b="0" l="0" r="0" t="0"/>
          <a:stretch/>
        </p:blipFill>
        <p:spPr>
          <a:xfrm>
            <a:off x="13890553" y="7411452"/>
            <a:ext cx="4114800" cy="4114800"/>
          </a:xfrm>
          <a:prstGeom prst="rect">
            <a:avLst/>
          </a:prstGeom>
          <a:noFill/>
          <a:ln>
            <a:noFill/>
          </a:ln>
        </p:spPr>
      </p:pic>
      <p:pic>
        <p:nvPicPr>
          <p:cNvPr descr="A picture containing drawing&#10;&#10;Description automatically generated" id="212" name="Google Shape;212;p29"/>
          <p:cNvPicPr preferRelativeResize="0"/>
          <p:nvPr/>
        </p:nvPicPr>
        <p:blipFill rotWithShape="1">
          <a:blip r:embed="rId9">
            <a:alphaModFix/>
          </a:blip>
          <a:srcRect b="0" l="0" r="0" t="0"/>
          <a:stretch/>
        </p:blipFill>
        <p:spPr>
          <a:xfrm>
            <a:off x="4837233" y="7419560"/>
            <a:ext cx="4142232" cy="4114800"/>
          </a:xfrm>
          <a:prstGeom prst="rect">
            <a:avLst/>
          </a:prstGeom>
          <a:noFill/>
          <a:ln>
            <a:noFill/>
          </a:ln>
        </p:spPr>
      </p:pic>
      <p:pic>
        <p:nvPicPr>
          <p:cNvPr descr="A close up of a logo&#10;&#10;Description automatically generated" id="213" name="Google Shape;213;p29"/>
          <p:cNvPicPr preferRelativeResize="0"/>
          <p:nvPr/>
        </p:nvPicPr>
        <p:blipFill rotWithShape="1">
          <a:blip r:embed="rId10">
            <a:alphaModFix/>
          </a:blip>
          <a:srcRect b="0" l="0" r="0" t="0"/>
          <a:stretch/>
        </p:blipFill>
        <p:spPr>
          <a:xfrm>
            <a:off x="169588" y="160363"/>
            <a:ext cx="4138048" cy="4114800"/>
          </a:xfrm>
          <a:prstGeom prst="rect">
            <a:avLst/>
          </a:prstGeom>
          <a:noFill/>
          <a:ln>
            <a:noFill/>
          </a:ln>
        </p:spPr>
      </p:pic>
      <p:pic>
        <p:nvPicPr>
          <p:cNvPr descr="A picture containing plate, drawing&#10;&#10;Description automatically generated" id="214" name="Google Shape;214;p29"/>
          <p:cNvPicPr preferRelativeResize="0"/>
          <p:nvPr/>
        </p:nvPicPr>
        <p:blipFill rotWithShape="1">
          <a:blip r:embed="rId11">
            <a:alphaModFix/>
          </a:blip>
          <a:srcRect b="0" l="0" r="0" t="0"/>
          <a:stretch/>
        </p:blipFill>
        <p:spPr>
          <a:xfrm>
            <a:off x="13450767" y="160363"/>
            <a:ext cx="3933265" cy="4114800"/>
          </a:xfrm>
          <a:prstGeom prst="rect">
            <a:avLst/>
          </a:prstGeom>
          <a:noFill/>
          <a:ln>
            <a:noFill/>
          </a:ln>
        </p:spPr>
      </p:pic>
      <p:pic>
        <p:nvPicPr>
          <p:cNvPr descr="A close up of a logo&#10;&#10;Description automatically generated" id="215" name="Google Shape;215;p29"/>
          <p:cNvPicPr preferRelativeResize="0"/>
          <p:nvPr/>
        </p:nvPicPr>
        <p:blipFill rotWithShape="1">
          <a:blip r:embed="rId12">
            <a:alphaModFix/>
          </a:blip>
          <a:srcRect b="0" l="0" r="0" t="0"/>
          <a:stretch/>
        </p:blipFill>
        <p:spPr>
          <a:xfrm>
            <a:off x="9623204" y="146874"/>
            <a:ext cx="4027622" cy="4114800"/>
          </a:xfrm>
          <a:prstGeom prst="rect">
            <a:avLst/>
          </a:prstGeom>
          <a:noFill/>
          <a:ln>
            <a:noFill/>
          </a:ln>
        </p:spPr>
      </p:pic>
      <p:sp>
        <p:nvSpPr>
          <p:cNvPr id="216" name="Google Shape;216;p29"/>
          <p:cNvSpPr txBox="1"/>
          <p:nvPr>
            <p:ph idx="1" type="body"/>
          </p:nvPr>
        </p:nvSpPr>
        <p:spPr>
          <a:xfrm>
            <a:off x="5200650" y="3602817"/>
            <a:ext cx="7886700" cy="4224366"/>
          </a:xfrm>
          <a:prstGeom prst="rect">
            <a:avLst/>
          </a:prstGeom>
          <a:solidFill>
            <a:srgbClr val="F2F2F2"/>
          </a:solidFill>
          <a:ln cap="flat" cmpd="sng" w="25400">
            <a:solidFill>
              <a:schemeClr val="dk1"/>
            </a:solidFill>
            <a:prstDash val="solid"/>
            <a:round/>
            <a:headEnd len="sm" w="sm" type="none"/>
            <a:tailEnd len="sm" w="sm" type="none"/>
          </a:ln>
        </p:spPr>
        <p:txBody>
          <a:bodyPr anchorCtr="0" anchor="t" bIns="457200" lIns="457200" spcFirstLastPara="1" rIns="457200" wrap="square" tIns="457200">
            <a:normAutofit fontScale="92500"/>
          </a:bodyPr>
          <a:lstStyle/>
          <a:p>
            <a:pPr indent="0" lvl="0" marL="0" rtl="0" algn="l">
              <a:lnSpc>
                <a:spcPct val="90000"/>
              </a:lnSpc>
              <a:spcBef>
                <a:spcPts val="0"/>
              </a:spcBef>
              <a:spcAft>
                <a:spcPts val="0"/>
              </a:spcAft>
              <a:buClr>
                <a:srgbClr val="00B0F0"/>
              </a:buClr>
              <a:buSzPct val="100000"/>
              <a:buNone/>
            </a:pPr>
            <a:r>
              <a:rPr b="1" lang="en-US" sz="5800">
                <a:solidFill>
                  <a:srgbClr val="00B0F0"/>
                </a:solidFill>
                <a:latin typeface="Arial"/>
                <a:ea typeface="Arial"/>
                <a:cs typeface="Arial"/>
                <a:sym typeface="Arial"/>
              </a:rPr>
              <a:t>Discussion/reflection:</a:t>
            </a:r>
            <a:endParaRPr/>
          </a:p>
          <a:p>
            <a:pPr indent="0" lvl="0" marL="0" rtl="0" algn="l">
              <a:lnSpc>
                <a:spcPct val="90000"/>
              </a:lnSpc>
              <a:spcBef>
                <a:spcPts val="1500"/>
              </a:spcBef>
              <a:spcAft>
                <a:spcPts val="0"/>
              </a:spcAft>
              <a:buClr>
                <a:schemeClr val="dk1"/>
              </a:buClr>
              <a:buSzPct val="100000"/>
              <a:buNone/>
            </a:pPr>
            <a:r>
              <a:rPr lang="en-US"/>
              <a:t>Which of the </a:t>
            </a:r>
            <a:r>
              <a:rPr b="1" lang="en-US"/>
              <a:t>Ten Key Approaches</a:t>
            </a:r>
            <a:r>
              <a:rPr lang="en-US"/>
              <a:t> do you see reflected in this process of using and moving through Activity Phases?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A close up of a logo&#10;&#10;Description automatically generated" id="222" name="Google Shape;222;p30"/>
          <p:cNvPicPr preferRelativeResize="0"/>
          <p:nvPr/>
        </p:nvPicPr>
        <p:blipFill rotWithShape="1">
          <a:blip r:embed="rId3">
            <a:alphaModFix/>
          </a:blip>
          <a:srcRect b="0" l="0" r="0" t="0"/>
          <a:stretch/>
        </p:blipFill>
        <p:spPr>
          <a:xfrm>
            <a:off x="-954156" y="-1008583"/>
            <a:ext cx="20196313" cy="13447166"/>
          </a:xfrm>
          <a:prstGeom prst="rect">
            <a:avLst/>
          </a:prstGeom>
          <a:noFill/>
          <a:ln>
            <a:noFill/>
          </a:ln>
        </p:spPr>
      </p:pic>
      <p:sp>
        <p:nvSpPr>
          <p:cNvPr id="223" name="Google Shape;223;p30"/>
          <p:cNvSpPr txBox="1"/>
          <p:nvPr>
            <p:ph type="title"/>
          </p:nvPr>
        </p:nvSpPr>
        <p:spPr>
          <a:xfrm>
            <a:off x="3416968" y="6629400"/>
            <a:ext cx="12753474" cy="30648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Arial"/>
              <a:buNone/>
            </a:pPr>
            <a:r>
              <a:rPr b="1" lang="en-US">
                <a:solidFill>
                  <a:schemeClr val="lt1"/>
                </a:solidFill>
                <a:latin typeface="Arial"/>
                <a:ea typeface="Arial"/>
                <a:cs typeface="Arial"/>
                <a:sym typeface="Arial"/>
              </a:rPr>
              <a:t>4.3 Choosing an Activity Phase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A close up of a logo&#10;&#10;Description automatically generated" id="229" name="Google Shape;229;p31"/>
          <p:cNvPicPr preferRelativeResize="0"/>
          <p:nvPr/>
        </p:nvPicPr>
        <p:blipFill rotWithShape="1">
          <a:blip r:embed="rId3">
            <a:alphaModFix/>
          </a:blip>
          <a:srcRect b="0" l="0" r="0" t="0"/>
          <a:stretch/>
        </p:blipFill>
        <p:spPr>
          <a:xfrm>
            <a:off x="10232756" y="1875196"/>
            <a:ext cx="8055244" cy="8229600"/>
          </a:xfrm>
          <a:prstGeom prst="rect">
            <a:avLst/>
          </a:prstGeom>
          <a:noFill/>
          <a:ln>
            <a:noFill/>
          </a:ln>
        </p:spPr>
      </p:pic>
      <p:sp>
        <p:nvSpPr>
          <p:cNvPr id="230" name="Google Shape;230;p31"/>
          <p:cNvSpPr txBox="1"/>
          <p:nvPr/>
        </p:nvSpPr>
        <p:spPr>
          <a:xfrm>
            <a:off x="12091391" y="9643440"/>
            <a:ext cx="4528915"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7F7F7F"/>
                </a:solidFill>
                <a:latin typeface="Arial"/>
                <a:ea typeface="Arial"/>
                <a:cs typeface="Arial"/>
                <a:sym typeface="Arial"/>
              </a:rPr>
              <a:t>Improvise and Adapt</a:t>
            </a:r>
            <a:endParaRPr/>
          </a:p>
        </p:txBody>
      </p:sp>
      <p:sp>
        <p:nvSpPr>
          <p:cNvPr id="231" name="Google Shape;231;p31"/>
          <p:cNvSpPr txBox="1"/>
          <p:nvPr/>
        </p:nvSpPr>
        <p:spPr>
          <a:xfrm>
            <a:off x="983454" y="672046"/>
            <a:ext cx="10133725" cy="102203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00B0F0"/>
                </a:solidFill>
                <a:latin typeface="Arial"/>
                <a:ea typeface="Arial"/>
                <a:cs typeface="Arial"/>
                <a:sym typeface="Arial"/>
              </a:rPr>
              <a:t>How should you choose and plan a phase for your Adolescent Circle?</a:t>
            </a:r>
            <a:endParaRPr/>
          </a:p>
          <a:p>
            <a:pPr indent="0" lvl="0" marL="0" marR="0" rtl="0" algn="l">
              <a:spcBef>
                <a:spcPts val="0"/>
              </a:spcBef>
              <a:spcAft>
                <a:spcPts val="0"/>
              </a:spcAft>
              <a:buNone/>
            </a:pPr>
            <a:r>
              <a:rPr b="1" lang="en-US" sz="2507">
                <a:solidFill>
                  <a:schemeClr val="dk1"/>
                </a:solidFill>
                <a:latin typeface="Calibri"/>
                <a:ea typeface="Calibri"/>
                <a:cs typeface="Calibri"/>
                <a:sym typeface="Calibri"/>
              </a:rPr>
              <a:t> </a:t>
            </a:r>
            <a:endParaRPr sz="2507">
              <a:solidFill>
                <a:schemeClr val="dk1"/>
              </a:solidFill>
              <a:latin typeface="Calibri"/>
              <a:ea typeface="Calibri"/>
              <a:cs typeface="Calibri"/>
              <a:sym typeface="Calibri"/>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Use the ‘Circle Assessment Tool’ to learn more from adolescents about their interests and choose a phase they will enjoy.</a:t>
            </a:r>
            <a:endParaRPr/>
          </a:p>
          <a:p>
            <a:pPr indent="0" lvl="0" marL="0" marR="0" rtl="0" algn="l">
              <a:spcBef>
                <a:spcPts val="1200"/>
              </a:spcBef>
              <a:spcAft>
                <a:spcPts val="0"/>
              </a:spcAft>
              <a:buNone/>
            </a:pPr>
            <a:r>
              <a:rPr lang="en-US" sz="3600">
                <a:solidFill>
                  <a:schemeClr val="dk1"/>
                </a:solidFill>
                <a:latin typeface="Calibri"/>
                <a:ea typeface="Calibri"/>
                <a:cs typeface="Calibri"/>
                <a:sym typeface="Calibri"/>
              </a:rPr>
              <a:t>Use ‘Setting group goals’ to learn more from adolescents about their interests and choose activities they will enjoy.</a:t>
            </a:r>
            <a:endParaRPr/>
          </a:p>
          <a:p>
            <a:pPr indent="0" lvl="0" marL="0" marR="0" rtl="0" algn="l">
              <a:spcBef>
                <a:spcPts val="1200"/>
              </a:spcBef>
              <a:spcAft>
                <a:spcPts val="0"/>
              </a:spcAft>
              <a:buNone/>
            </a:pPr>
            <a:r>
              <a:rPr lang="en-US" sz="3600">
                <a:solidFill>
                  <a:schemeClr val="dk1"/>
                </a:solidFill>
                <a:latin typeface="Calibri"/>
                <a:ea typeface="Calibri"/>
                <a:cs typeface="Calibri"/>
                <a:sym typeface="Calibri"/>
              </a:rPr>
              <a:t>Plan sequences of activities for adolescents, using and </a:t>
            </a:r>
            <a:r>
              <a:rPr lang="en-US" sz="3600" u="sng">
                <a:solidFill>
                  <a:schemeClr val="dk1"/>
                </a:solidFill>
                <a:latin typeface="Calibri"/>
                <a:ea typeface="Calibri"/>
                <a:cs typeface="Calibri"/>
                <a:sym typeface="Calibri"/>
              </a:rPr>
              <a:t>adapting</a:t>
            </a:r>
            <a:r>
              <a:rPr lang="en-US" sz="3600">
                <a:solidFill>
                  <a:schemeClr val="dk1"/>
                </a:solidFill>
                <a:latin typeface="Calibri"/>
                <a:ea typeface="Calibri"/>
                <a:cs typeface="Calibri"/>
                <a:sym typeface="Calibri"/>
              </a:rPr>
              <a:t> the Activity Guides and your own ideas.</a:t>
            </a:r>
            <a:endParaRPr/>
          </a:p>
          <a:p>
            <a:pPr indent="0" lvl="0" marL="0" marR="0" rtl="0" algn="l">
              <a:spcBef>
                <a:spcPts val="1200"/>
              </a:spcBef>
              <a:spcAft>
                <a:spcPts val="0"/>
              </a:spcAft>
              <a:buNone/>
            </a:pPr>
            <a:r>
              <a:rPr lang="en-US" sz="3600">
                <a:solidFill>
                  <a:schemeClr val="dk1"/>
                </a:solidFill>
                <a:latin typeface="Calibri"/>
                <a:ea typeface="Calibri"/>
                <a:cs typeface="Calibri"/>
                <a:sym typeface="Calibri"/>
              </a:rPr>
              <a:t>Talk with adolescents and use your own judgment!</a:t>
            </a:r>
            <a:endParaRPr/>
          </a:p>
          <a:p>
            <a:pPr indent="0" lvl="0" marL="0" marR="0" rtl="0" algn="l">
              <a:spcBef>
                <a:spcPts val="1200"/>
              </a:spcBef>
              <a:spcAft>
                <a:spcPts val="0"/>
              </a:spcAft>
              <a:buNone/>
            </a:pPr>
            <a:r>
              <a:rPr lang="en-US" sz="3600">
                <a:solidFill>
                  <a:schemeClr val="dk1"/>
                </a:solidFill>
                <a:latin typeface="Calibri"/>
                <a:ea typeface="Calibri"/>
                <a:cs typeface="Calibri"/>
                <a:sym typeface="Calibri"/>
              </a:rPr>
              <a:t>Be flexible, and change to a different phase if adolescents aren’t engaged or enjoying activities.</a:t>
            </a:r>
            <a:endParaRPr/>
          </a:p>
          <a:p>
            <a:pPr indent="0" lvl="0" marL="0" marR="0" rtl="0" algn="l">
              <a:spcBef>
                <a:spcPts val="1200"/>
              </a:spcBef>
              <a:spcAft>
                <a:spcPts val="0"/>
              </a:spcAft>
              <a:buNone/>
            </a:pPr>
            <a:r>
              <a:rPr b="1" i="1" lang="en-US" sz="2507">
                <a:solidFill>
                  <a:schemeClr val="dk1"/>
                </a:solidFill>
                <a:latin typeface="Calibri"/>
                <a:ea typeface="Calibri"/>
                <a:cs typeface="Calibri"/>
                <a:sym typeface="Calibri"/>
              </a:rPr>
              <a:t> </a:t>
            </a:r>
            <a:endParaRPr sz="2507">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A close up of a logo&#10;&#10;Description automatically generated" id="97" name="Google Shape;97;p14"/>
          <p:cNvPicPr preferRelativeResize="0"/>
          <p:nvPr/>
        </p:nvPicPr>
        <p:blipFill rotWithShape="1">
          <a:blip r:embed="rId3">
            <a:alphaModFix/>
          </a:blip>
          <a:srcRect b="0" l="0" r="0" t="0"/>
          <a:stretch/>
        </p:blipFill>
        <p:spPr>
          <a:xfrm>
            <a:off x="-954156" y="-1008583"/>
            <a:ext cx="20196313" cy="13447166"/>
          </a:xfrm>
          <a:prstGeom prst="rect">
            <a:avLst/>
          </a:prstGeom>
          <a:noFill/>
          <a:ln>
            <a:noFill/>
          </a:ln>
        </p:spPr>
      </p:pic>
      <p:sp>
        <p:nvSpPr>
          <p:cNvPr id="98" name="Google Shape;98;p14"/>
          <p:cNvSpPr txBox="1"/>
          <p:nvPr>
            <p:ph type="title"/>
          </p:nvPr>
        </p:nvSpPr>
        <p:spPr>
          <a:xfrm>
            <a:off x="3416968" y="6629400"/>
            <a:ext cx="12753474" cy="30648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Arial"/>
              <a:buNone/>
            </a:pPr>
            <a:r>
              <a:rPr b="1" lang="en-US">
                <a:solidFill>
                  <a:schemeClr val="lt1"/>
                </a:solidFill>
                <a:latin typeface="Arial"/>
                <a:ea typeface="Arial"/>
                <a:cs typeface="Arial"/>
                <a:sym typeface="Arial"/>
              </a:rPr>
              <a:t>4.1 Planning sessions for adolescents using the Activity Box</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nvSpPr>
        <p:spPr>
          <a:xfrm>
            <a:off x="1071333" y="9360487"/>
            <a:ext cx="9805214" cy="20213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507">
              <a:solidFill>
                <a:schemeClr val="dk1"/>
              </a:solidFill>
              <a:latin typeface="Calibri"/>
              <a:ea typeface="Calibri"/>
              <a:cs typeface="Calibri"/>
              <a:sym typeface="Calibri"/>
            </a:endParaRPr>
          </a:p>
          <a:p>
            <a:pPr indent="0" lvl="0" marL="0" marR="0" rtl="0" algn="l">
              <a:spcBef>
                <a:spcPts val="0"/>
              </a:spcBef>
              <a:spcAft>
                <a:spcPts val="0"/>
              </a:spcAft>
              <a:buNone/>
            </a:pPr>
            <a:r>
              <a:rPr b="1" lang="en-US" sz="2507">
                <a:solidFill>
                  <a:schemeClr val="dk1"/>
                </a:solidFill>
                <a:latin typeface="Calibri"/>
                <a:ea typeface="Calibri"/>
                <a:cs typeface="Calibri"/>
                <a:sym typeface="Calibri"/>
              </a:rPr>
              <a:t>Use the ‘Circle Assessment Tool’ in the Facilitator Tools to assess adolescents’ ‘circle strength’ and choose an appropriate cycle to begin your intervention.</a:t>
            </a:r>
            <a:endParaRPr sz="2507">
              <a:solidFill>
                <a:schemeClr val="dk1"/>
              </a:solidFill>
              <a:latin typeface="Calibri"/>
              <a:ea typeface="Calibri"/>
              <a:cs typeface="Calibri"/>
              <a:sym typeface="Calibri"/>
            </a:endParaRPr>
          </a:p>
          <a:p>
            <a:pPr indent="0" lvl="0" marL="0" marR="0" rtl="0" algn="l">
              <a:spcBef>
                <a:spcPts val="0"/>
              </a:spcBef>
              <a:spcAft>
                <a:spcPts val="0"/>
              </a:spcAft>
              <a:buNone/>
            </a:pPr>
            <a:r>
              <a:t/>
            </a:r>
            <a:endParaRPr sz="2507">
              <a:solidFill>
                <a:schemeClr val="dk1"/>
              </a:solidFill>
              <a:latin typeface="Calibri"/>
              <a:ea typeface="Calibri"/>
              <a:cs typeface="Calibri"/>
              <a:sym typeface="Calibri"/>
            </a:endParaRPr>
          </a:p>
        </p:txBody>
      </p:sp>
      <p:pic>
        <p:nvPicPr>
          <p:cNvPr descr="A screenshot of a cell phone&#10;&#10;Description automatically generated" id="238" name="Google Shape;238;p32"/>
          <p:cNvPicPr preferRelativeResize="0"/>
          <p:nvPr/>
        </p:nvPicPr>
        <p:blipFill rotWithShape="1">
          <a:blip r:embed="rId3">
            <a:alphaModFix/>
          </a:blip>
          <a:srcRect b="0" l="0" r="0" t="0"/>
          <a:stretch/>
        </p:blipFill>
        <p:spPr>
          <a:xfrm>
            <a:off x="962527" y="676443"/>
            <a:ext cx="5763445" cy="82296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239" name="Google Shape;239;p32"/>
          <p:cNvPicPr preferRelativeResize="0"/>
          <p:nvPr/>
        </p:nvPicPr>
        <p:blipFill rotWithShape="1">
          <a:blip r:embed="rId4">
            <a:alphaModFix/>
          </a:blip>
          <a:srcRect b="0" l="0" r="0" t="0"/>
          <a:stretch/>
        </p:blipFill>
        <p:spPr>
          <a:xfrm>
            <a:off x="6091003" y="1503948"/>
            <a:ext cx="5817238" cy="82296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240" name="Google Shape;240;p32"/>
          <p:cNvPicPr preferRelativeResize="0"/>
          <p:nvPr/>
        </p:nvPicPr>
        <p:blipFill rotWithShape="1">
          <a:blip r:embed="rId5">
            <a:alphaModFix/>
          </a:blip>
          <a:srcRect b="0" l="0" r="0" t="0"/>
          <a:stretch/>
        </p:blipFill>
        <p:spPr>
          <a:xfrm>
            <a:off x="11711942" y="2189749"/>
            <a:ext cx="5792215" cy="82296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A screenshot of a cell phone&#10;&#10;Description automatically generated" id="246" name="Google Shape;246;p33"/>
          <p:cNvPicPr preferRelativeResize="0"/>
          <p:nvPr/>
        </p:nvPicPr>
        <p:blipFill rotWithShape="1">
          <a:blip r:embed="rId3">
            <a:alphaModFix/>
          </a:blip>
          <a:srcRect b="0" l="0" r="0" t="0"/>
          <a:stretch/>
        </p:blipFill>
        <p:spPr>
          <a:xfrm>
            <a:off x="11396913" y="2880227"/>
            <a:ext cx="5309530" cy="75438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247" name="Google Shape;247;p33"/>
          <p:cNvPicPr preferRelativeResize="0"/>
          <p:nvPr/>
        </p:nvPicPr>
        <p:blipFill rotWithShape="1">
          <a:blip r:embed="rId4">
            <a:alphaModFix/>
          </a:blip>
          <a:srcRect b="0" l="0" r="0" t="0"/>
          <a:stretch/>
        </p:blipFill>
        <p:spPr>
          <a:xfrm>
            <a:off x="9063121" y="1683417"/>
            <a:ext cx="5332468" cy="75438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248" name="Google Shape;248;p33"/>
          <p:cNvPicPr preferRelativeResize="0"/>
          <p:nvPr/>
        </p:nvPicPr>
        <p:blipFill rotWithShape="1">
          <a:blip r:embed="rId5">
            <a:alphaModFix/>
          </a:blip>
          <a:srcRect b="0" l="0" r="0" t="0"/>
          <a:stretch/>
        </p:blipFill>
        <p:spPr>
          <a:xfrm>
            <a:off x="914400" y="917073"/>
            <a:ext cx="10482513" cy="14967938"/>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A screenshot of a cell phone&#10;&#10;Description automatically generated" id="254" name="Google Shape;254;p34"/>
          <p:cNvPicPr preferRelativeResize="0"/>
          <p:nvPr/>
        </p:nvPicPr>
        <p:blipFill rotWithShape="1">
          <a:blip r:embed="rId3">
            <a:alphaModFix/>
          </a:blip>
          <a:srcRect b="0" l="0" r="0" t="0"/>
          <a:stretch/>
        </p:blipFill>
        <p:spPr>
          <a:xfrm>
            <a:off x="11830047" y="2880227"/>
            <a:ext cx="5309530" cy="75438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255" name="Google Shape;255;p34"/>
          <p:cNvPicPr preferRelativeResize="0"/>
          <p:nvPr/>
        </p:nvPicPr>
        <p:blipFill rotWithShape="1">
          <a:blip r:embed="rId4">
            <a:alphaModFix/>
          </a:blip>
          <a:srcRect b="0" l="0" r="0" t="0"/>
          <a:stretch/>
        </p:blipFill>
        <p:spPr>
          <a:xfrm>
            <a:off x="914400" y="917073"/>
            <a:ext cx="5283158" cy="75438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256" name="Google Shape;256;p34"/>
          <p:cNvPicPr preferRelativeResize="0"/>
          <p:nvPr/>
        </p:nvPicPr>
        <p:blipFill rotWithShape="1">
          <a:blip r:embed="rId5">
            <a:alphaModFix/>
          </a:blip>
          <a:srcRect b="0" l="0" r="0" t="0"/>
          <a:stretch/>
        </p:blipFill>
        <p:spPr>
          <a:xfrm>
            <a:off x="5427432" y="457200"/>
            <a:ext cx="7433137" cy="105156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A screenshot of a cell phone&#10;&#10;Description automatically generated" id="262" name="Google Shape;262;p35"/>
          <p:cNvPicPr preferRelativeResize="0"/>
          <p:nvPr/>
        </p:nvPicPr>
        <p:blipFill rotWithShape="1">
          <a:blip r:embed="rId3">
            <a:alphaModFix/>
          </a:blip>
          <a:srcRect b="0" l="0" r="0" t="0"/>
          <a:stretch/>
        </p:blipFill>
        <p:spPr>
          <a:xfrm>
            <a:off x="1347535" y="917073"/>
            <a:ext cx="5283158" cy="75438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263" name="Google Shape;263;p35"/>
          <p:cNvPicPr preferRelativeResize="0"/>
          <p:nvPr/>
        </p:nvPicPr>
        <p:blipFill rotWithShape="1">
          <a:blip r:embed="rId4">
            <a:alphaModFix/>
          </a:blip>
          <a:srcRect b="0" l="0" r="0" t="0"/>
          <a:stretch/>
        </p:blipFill>
        <p:spPr>
          <a:xfrm>
            <a:off x="4180031" y="2880227"/>
            <a:ext cx="5397104" cy="763524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264" name="Google Shape;264;p35"/>
          <p:cNvPicPr preferRelativeResize="0"/>
          <p:nvPr/>
        </p:nvPicPr>
        <p:blipFill rotWithShape="1">
          <a:blip r:embed="rId5">
            <a:alphaModFix/>
          </a:blip>
          <a:srcRect b="0" l="0" r="0" t="0"/>
          <a:stretch/>
        </p:blipFill>
        <p:spPr>
          <a:xfrm>
            <a:off x="9113120" y="457200"/>
            <a:ext cx="7401163" cy="105156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A screenshot of a cell phone&#10;&#10;Description automatically generated" id="270" name="Google Shape;270;p36"/>
          <p:cNvPicPr preferRelativeResize="0"/>
          <p:nvPr/>
        </p:nvPicPr>
        <p:blipFill rotWithShape="1">
          <a:blip r:embed="rId3">
            <a:alphaModFix/>
          </a:blip>
          <a:srcRect b="0" l="0" r="0" t="0"/>
          <a:stretch/>
        </p:blipFill>
        <p:spPr>
          <a:xfrm>
            <a:off x="914401" y="917073"/>
            <a:ext cx="5763445" cy="82296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271" name="Google Shape;271;p36"/>
          <p:cNvPicPr preferRelativeResize="0"/>
          <p:nvPr/>
        </p:nvPicPr>
        <p:blipFill rotWithShape="1">
          <a:blip r:embed="rId4">
            <a:alphaModFix/>
          </a:blip>
          <a:srcRect b="0" l="0" r="0" t="0"/>
          <a:stretch/>
        </p:blipFill>
        <p:spPr>
          <a:xfrm>
            <a:off x="6042877" y="1792704"/>
            <a:ext cx="5817238" cy="82296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272" name="Google Shape;272;p36"/>
          <p:cNvPicPr preferRelativeResize="0"/>
          <p:nvPr/>
        </p:nvPicPr>
        <p:blipFill rotWithShape="1">
          <a:blip r:embed="rId5">
            <a:alphaModFix/>
          </a:blip>
          <a:srcRect b="0" l="0" r="0" t="0"/>
          <a:stretch/>
        </p:blipFill>
        <p:spPr>
          <a:xfrm>
            <a:off x="11663816" y="2430379"/>
            <a:ext cx="5792215" cy="82296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A screenshot of a cell phone&#10;&#10;Description automatically generated" id="278" name="Google Shape;278;p37"/>
          <p:cNvPicPr preferRelativeResize="0"/>
          <p:nvPr/>
        </p:nvPicPr>
        <p:blipFill rotWithShape="1">
          <a:blip r:embed="rId3">
            <a:alphaModFix/>
          </a:blip>
          <a:srcRect b="0" l="0" r="0" t="0"/>
          <a:stretch/>
        </p:blipFill>
        <p:spPr>
          <a:xfrm>
            <a:off x="962527" y="917073"/>
            <a:ext cx="5763445" cy="82296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279" name="Google Shape;279;p37"/>
          <p:cNvPicPr preferRelativeResize="0"/>
          <p:nvPr/>
        </p:nvPicPr>
        <p:blipFill rotWithShape="1">
          <a:blip r:embed="rId4">
            <a:alphaModFix/>
          </a:blip>
          <a:srcRect b="0" l="0" r="0" t="0"/>
          <a:stretch/>
        </p:blipFill>
        <p:spPr>
          <a:xfrm>
            <a:off x="6091003" y="1744578"/>
            <a:ext cx="5817238" cy="82296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280" name="Google Shape;280;p37"/>
          <p:cNvPicPr preferRelativeResize="0"/>
          <p:nvPr/>
        </p:nvPicPr>
        <p:blipFill rotWithShape="1">
          <a:blip r:embed="rId5">
            <a:alphaModFix/>
          </a:blip>
          <a:srcRect b="0" l="0" r="0" t="0"/>
          <a:stretch/>
        </p:blipFill>
        <p:spPr>
          <a:xfrm>
            <a:off x="11711942" y="2430379"/>
            <a:ext cx="5792215" cy="82296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A close up of a logo&#10;&#10;Description automatically generated" id="286" name="Google Shape;286;p38"/>
          <p:cNvPicPr preferRelativeResize="0"/>
          <p:nvPr/>
        </p:nvPicPr>
        <p:blipFill rotWithShape="1">
          <a:blip r:embed="rId3">
            <a:alphaModFix/>
          </a:blip>
          <a:srcRect b="0" l="0" r="0" t="0"/>
          <a:stretch/>
        </p:blipFill>
        <p:spPr>
          <a:xfrm>
            <a:off x="11011911" y="422838"/>
            <a:ext cx="5180042" cy="5292164"/>
          </a:xfrm>
          <a:prstGeom prst="rect">
            <a:avLst/>
          </a:prstGeom>
          <a:noFill/>
          <a:ln>
            <a:noFill/>
          </a:ln>
        </p:spPr>
      </p:pic>
      <p:sp>
        <p:nvSpPr>
          <p:cNvPr id="287" name="Google Shape;287;p38"/>
          <p:cNvSpPr txBox="1"/>
          <p:nvPr/>
        </p:nvSpPr>
        <p:spPr>
          <a:xfrm>
            <a:off x="962528" y="757136"/>
            <a:ext cx="7988968" cy="116526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rgbClr val="00B0F0"/>
                </a:solidFill>
                <a:latin typeface="Bookman Old Style"/>
                <a:ea typeface="Bookman Old Style"/>
                <a:cs typeface="Bookman Old Style"/>
                <a:sym typeface="Bookman Old Style"/>
              </a:rPr>
              <a:t>Reminder: </a:t>
            </a:r>
            <a:endParaRPr/>
          </a:p>
          <a:p>
            <a:pPr indent="0" lvl="0" marL="0" marR="0" rtl="0" algn="l">
              <a:spcBef>
                <a:spcPts val="1200"/>
              </a:spcBef>
              <a:spcAft>
                <a:spcPts val="0"/>
              </a:spcAft>
              <a:buNone/>
            </a:pPr>
            <a:r>
              <a:rPr b="1" lang="en-US" sz="3600">
                <a:solidFill>
                  <a:schemeClr val="dk1"/>
                </a:solidFill>
                <a:latin typeface="Calibri"/>
                <a:ea typeface="Calibri"/>
                <a:cs typeface="Calibri"/>
                <a:sym typeface="Calibri"/>
              </a:rPr>
              <a:t>As you choose and plan a phase for your Adolescent Circle…</a:t>
            </a:r>
            <a:endParaRPr/>
          </a:p>
          <a:p>
            <a:pPr indent="-457200" lvl="0" marL="457200" marR="0" rtl="0" algn="l">
              <a:spcBef>
                <a:spcPts val="12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Use the ‘Circle Assessment Tool’ and the “Move or stay” activity with adolescents to decide if they will continue in the same phase or begin a new one. </a:t>
            </a:r>
            <a:endParaRPr/>
          </a:p>
          <a:p>
            <a:pPr indent="-457200" lvl="0" marL="457200" marR="0" rtl="0" algn="l">
              <a:spcBef>
                <a:spcPts val="12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Use ‘Setting group goals’ to learn more from adolescents about their interests and choose activities they will enjoy.</a:t>
            </a:r>
            <a:endParaRPr/>
          </a:p>
          <a:p>
            <a:pPr indent="-457200" lvl="0" marL="457200" marR="0" rtl="0" algn="l">
              <a:spcBef>
                <a:spcPts val="12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Plan sequences of activities for adolescents, using the Activity Guides, </a:t>
            </a:r>
            <a:r>
              <a:rPr lang="en-US" sz="3200" u="sng">
                <a:solidFill>
                  <a:schemeClr val="dk1"/>
                </a:solidFill>
                <a:latin typeface="Calibri"/>
                <a:ea typeface="Calibri"/>
                <a:cs typeface="Calibri"/>
                <a:sym typeface="Calibri"/>
              </a:rPr>
              <a:t>adapting</a:t>
            </a:r>
            <a:r>
              <a:rPr lang="en-US" sz="3200">
                <a:solidFill>
                  <a:schemeClr val="dk1"/>
                </a:solidFill>
                <a:latin typeface="Calibri"/>
                <a:ea typeface="Calibri"/>
                <a:cs typeface="Calibri"/>
                <a:sym typeface="Calibri"/>
              </a:rPr>
              <a:t> them and adding your own ideas.</a:t>
            </a:r>
            <a:endParaRPr/>
          </a:p>
          <a:p>
            <a:pPr indent="-457200" lvl="0" marL="457200" marR="0" rtl="0" algn="l">
              <a:spcBef>
                <a:spcPts val="12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Talk with adolescents and use your own judgment!</a:t>
            </a:r>
            <a:endParaRPr/>
          </a:p>
          <a:p>
            <a:pPr indent="-457200" lvl="0" marL="457200" marR="0" rtl="0" algn="l">
              <a:spcBef>
                <a:spcPts val="12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Be flexible, and change to a different phase if adolescents aren’t engaged or enjoying activities.</a:t>
            </a:r>
            <a:endParaRPr/>
          </a:p>
          <a:p>
            <a:pPr indent="0" lvl="0" marL="0" marR="0" rtl="0" algn="l">
              <a:spcBef>
                <a:spcPts val="1200"/>
              </a:spcBef>
              <a:spcAft>
                <a:spcPts val="0"/>
              </a:spcAft>
              <a:buNone/>
            </a:pPr>
            <a:r>
              <a:rPr lang="en-US" sz="2507">
                <a:solidFill>
                  <a:schemeClr val="dk1"/>
                </a:solidFill>
                <a:latin typeface="Calibri"/>
                <a:ea typeface="Calibri"/>
                <a:cs typeface="Calibri"/>
                <a:sym typeface="Calibri"/>
              </a:rPr>
              <a:t> </a:t>
            </a:r>
            <a:endParaRPr/>
          </a:p>
          <a:p>
            <a:pPr indent="0" lvl="0" marL="0" marR="0" rtl="0" algn="l">
              <a:spcBef>
                <a:spcPts val="1200"/>
              </a:spcBef>
              <a:spcAft>
                <a:spcPts val="0"/>
              </a:spcAft>
              <a:buNone/>
            </a:pPr>
            <a:r>
              <a:t/>
            </a:r>
            <a:endParaRPr sz="2507">
              <a:solidFill>
                <a:schemeClr val="dk1"/>
              </a:solidFill>
              <a:latin typeface="Calibri"/>
              <a:ea typeface="Calibri"/>
              <a:cs typeface="Calibri"/>
              <a:sym typeface="Calibri"/>
            </a:endParaRPr>
          </a:p>
          <a:p>
            <a:pPr indent="0" lvl="0" marL="0" marR="0" rtl="0" algn="l">
              <a:spcBef>
                <a:spcPts val="0"/>
              </a:spcBef>
              <a:spcAft>
                <a:spcPts val="0"/>
              </a:spcAft>
              <a:buNone/>
            </a:pPr>
            <a:r>
              <a:t/>
            </a:r>
            <a:endParaRPr sz="2507">
              <a:solidFill>
                <a:schemeClr val="dk1"/>
              </a:solidFill>
              <a:latin typeface="Calibri"/>
              <a:ea typeface="Calibri"/>
              <a:cs typeface="Calibri"/>
              <a:sym typeface="Calibri"/>
            </a:endParaRPr>
          </a:p>
        </p:txBody>
      </p:sp>
      <p:sp>
        <p:nvSpPr>
          <p:cNvPr id="288" name="Google Shape;288;p38"/>
          <p:cNvSpPr txBox="1"/>
          <p:nvPr>
            <p:ph idx="1" type="body"/>
          </p:nvPr>
        </p:nvSpPr>
        <p:spPr>
          <a:xfrm>
            <a:off x="9438772" y="6320834"/>
            <a:ext cx="7886700" cy="4224366"/>
          </a:xfrm>
          <a:prstGeom prst="rect">
            <a:avLst/>
          </a:prstGeom>
          <a:solidFill>
            <a:srgbClr val="F2F2F2"/>
          </a:solidFill>
          <a:ln cap="flat" cmpd="sng" w="25400">
            <a:solidFill>
              <a:schemeClr val="dk1"/>
            </a:solidFill>
            <a:prstDash val="solid"/>
            <a:round/>
            <a:headEnd len="sm" w="sm" type="none"/>
            <a:tailEnd len="sm" w="sm" type="none"/>
          </a:ln>
        </p:spPr>
        <p:txBody>
          <a:bodyPr anchorCtr="0" anchor="t" bIns="457200" lIns="457200" spcFirstLastPara="1" rIns="457200" wrap="square" tIns="457200">
            <a:normAutofit/>
          </a:bodyPr>
          <a:lstStyle/>
          <a:p>
            <a:pPr indent="0" lvl="0" marL="0" rtl="0" algn="l">
              <a:lnSpc>
                <a:spcPct val="90000"/>
              </a:lnSpc>
              <a:spcBef>
                <a:spcPts val="0"/>
              </a:spcBef>
              <a:spcAft>
                <a:spcPts val="0"/>
              </a:spcAft>
              <a:buClr>
                <a:srgbClr val="00B0F0"/>
              </a:buClr>
              <a:buSzPts val="5800"/>
              <a:buNone/>
            </a:pPr>
            <a:r>
              <a:rPr b="1" lang="en-US" sz="5800">
                <a:solidFill>
                  <a:srgbClr val="00B0F0"/>
                </a:solidFill>
                <a:latin typeface="Arial"/>
                <a:ea typeface="Arial"/>
                <a:cs typeface="Arial"/>
                <a:sym typeface="Arial"/>
              </a:rPr>
              <a:t>Discussion/reflection:</a:t>
            </a:r>
            <a:endParaRPr/>
          </a:p>
          <a:p>
            <a:pPr indent="-342900" lvl="0" marL="342900" rtl="0" algn="l">
              <a:lnSpc>
                <a:spcPct val="90000"/>
              </a:lnSpc>
              <a:spcBef>
                <a:spcPts val="1500"/>
              </a:spcBef>
              <a:spcAft>
                <a:spcPts val="0"/>
              </a:spcAft>
              <a:buClr>
                <a:schemeClr val="dk1"/>
              </a:buClr>
              <a:buSzPts val="4200"/>
              <a:buChar char="•"/>
            </a:pPr>
            <a:r>
              <a:rPr lang="en-US"/>
              <a:t>What phase would work best for the adolescent with whom you are working, and why?</a:t>
            </a:r>
            <a:endParaRPr/>
          </a:p>
        </p:txBody>
      </p:sp>
      <p:sp>
        <p:nvSpPr>
          <p:cNvPr id="289" name="Google Shape;289;p38"/>
          <p:cNvSpPr txBox="1"/>
          <p:nvPr/>
        </p:nvSpPr>
        <p:spPr>
          <a:xfrm>
            <a:off x="11011911" y="5093649"/>
            <a:ext cx="491038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7F7F7F"/>
                </a:solidFill>
                <a:latin typeface="Arial"/>
                <a:ea typeface="Arial"/>
                <a:cs typeface="Arial"/>
                <a:sym typeface="Arial"/>
              </a:rPr>
              <a:t>Improvise and Adapt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A close up of a logo&#10;&#10;Description automatically generated" id="295" name="Google Shape;295;p39"/>
          <p:cNvPicPr preferRelativeResize="0"/>
          <p:nvPr/>
        </p:nvPicPr>
        <p:blipFill rotWithShape="1">
          <a:blip r:embed="rId3">
            <a:alphaModFix/>
          </a:blip>
          <a:srcRect b="0" l="0" r="0" t="0"/>
          <a:stretch/>
        </p:blipFill>
        <p:spPr>
          <a:xfrm>
            <a:off x="-954156" y="-1008583"/>
            <a:ext cx="20196313" cy="13447166"/>
          </a:xfrm>
          <a:prstGeom prst="rect">
            <a:avLst/>
          </a:prstGeom>
          <a:noFill/>
          <a:ln>
            <a:noFill/>
          </a:ln>
        </p:spPr>
      </p:pic>
      <p:sp>
        <p:nvSpPr>
          <p:cNvPr id="296" name="Google Shape;296;p39"/>
          <p:cNvSpPr txBox="1"/>
          <p:nvPr>
            <p:ph type="title"/>
          </p:nvPr>
        </p:nvSpPr>
        <p:spPr>
          <a:xfrm>
            <a:off x="3416968" y="6629400"/>
            <a:ext cx="12753474" cy="30648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Arial"/>
              <a:buNone/>
            </a:pPr>
            <a:r>
              <a:rPr b="1" lang="en-US">
                <a:solidFill>
                  <a:schemeClr val="lt1"/>
                </a:solidFill>
                <a:latin typeface="Arial"/>
                <a:ea typeface="Arial"/>
                <a:cs typeface="Arial"/>
                <a:sym typeface="Arial"/>
              </a:rPr>
              <a:t>4.4 Planning an Activity Phase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A screenshot of a cell phone&#10;&#10;Description automatically generated" id="302" name="Google Shape;302;p40"/>
          <p:cNvPicPr preferRelativeResize="0"/>
          <p:nvPr/>
        </p:nvPicPr>
        <p:blipFill rotWithShape="1">
          <a:blip r:embed="rId3">
            <a:alphaModFix/>
          </a:blip>
          <a:srcRect b="0" l="0" r="0" t="0"/>
          <a:stretch/>
        </p:blipFill>
        <p:spPr>
          <a:xfrm>
            <a:off x="5837347" y="1028700"/>
            <a:ext cx="6613307" cy="93726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1"/>
          <p:cNvSpPr txBox="1"/>
          <p:nvPr/>
        </p:nvSpPr>
        <p:spPr>
          <a:xfrm>
            <a:off x="3152273" y="2320128"/>
            <a:ext cx="11983454" cy="67897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00B0F0"/>
                </a:solidFill>
                <a:latin typeface="Arial"/>
                <a:ea typeface="Arial"/>
                <a:cs typeface="Arial"/>
                <a:sym typeface="Arial"/>
              </a:rPr>
              <a:t>Prepare a draft Activity Phase plan using the Phase planning tool.</a:t>
            </a:r>
            <a:endParaRPr/>
          </a:p>
          <a:p>
            <a:pPr indent="0" lvl="0" marL="0" marR="0" rtl="0" algn="l">
              <a:spcBef>
                <a:spcPts val="0"/>
              </a:spcBef>
              <a:spcAft>
                <a:spcPts val="0"/>
              </a:spcAft>
              <a:buNone/>
            </a:pPr>
            <a:r>
              <a:rPr lang="en-US" sz="2507">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Prepare to support facilitators in using and adapting this plan based on what they learn from adolescents when they carry out the ‘Setting group goals activity.’</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Facilitators and adolescents can also ‘start over’ by developing a new, original activity phase plan if they think that would be more appropriate or relevant.</a:t>
            </a:r>
            <a:endParaRPr/>
          </a:p>
          <a:p>
            <a:pPr indent="0" lvl="0" marL="0" marR="0" rtl="0" algn="l">
              <a:spcBef>
                <a:spcPts val="0"/>
              </a:spcBef>
              <a:spcAft>
                <a:spcPts val="0"/>
              </a:spcAft>
              <a:buNone/>
            </a:pPr>
            <a:r>
              <a:t/>
            </a:r>
            <a:endParaRPr sz="2507">
              <a:solidFill>
                <a:schemeClr val="dk1"/>
              </a:solidFill>
              <a:latin typeface="Calibri"/>
              <a:ea typeface="Calibri"/>
              <a:cs typeface="Calibri"/>
              <a:sym typeface="Calibri"/>
            </a:endParaRPr>
          </a:p>
          <a:p>
            <a:pPr indent="0" lvl="0" marL="0" marR="0" rtl="0" algn="l">
              <a:spcBef>
                <a:spcPts val="0"/>
              </a:spcBef>
              <a:spcAft>
                <a:spcPts val="0"/>
              </a:spcAft>
              <a:buNone/>
            </a:pPr>
            <a:r>
              <a:t/>
            </a:r>
            <a:endParaRPr sz="2507">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A screenshot of a cell phone&#10;&#10;Description automatically generated" id="104" name="Google Shape;104;p15"/>
          <p:cNvPicPr preferRelativeResize="0"/>
          <p:nvPr/>
        </p:nvPicPr>
        <p:blipFill rotWithShape="1">
          <a:blip r:embed="rId3">
            <a:alphaModFix/>
          </a:blip>
          <a:srcRect b="0" l="0" r="0" t="0"/>
          <a:stretch/>
        </p:blipFill>
        <p:spPr>
          <a:xfrm>
            <a:off x="11652922" y="3042709"/>
            <a:ext cx="5089234" cy="7238284"/>
          </a:xfrm>
          <a:prstGeom prst="rect">
            <a:avLst/>
          </a:prstGeom>
          <a:noFill/>
          <a:ln cap="flat" cmpd="sng" w="25400">
            <a:solidFill>
              <a:srgbClr val="00B0F0"/>
            </a:solidFill>
            <a:prstDash val="solid"/>
            <a:round/>
            <a:headEnd len="sm" w="sm" type="none"/>
            <a:tailEnd len="sm" w="sm" type="none"/>
          </a:ln>
        </p:spPr>
      </p:pic>
      <p:sp>
        <p:nvSpPr>
          <p:cNvPr id="105" name="Google Shape;105;p15"/>
          <p:cNvSpPr txBox="1"/>
          <p:nvPr>
            <p:ph idx="1" type="body"/>
          </p:nvPr>
        </p:nvSpPr>
        <p:spPr>
          <a:xfrm>
            <a:off x="1931068" y="3368200"/>
            <a:ext cx="2888683" cy="4693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0F0"/>
              </a:buClr>
              <a:buSzPts val="5400"/>
              <a:buNone/>
            </a:pPr>
            <a:r>
              <a:rPr b="1" lang="en-US" sz="5400">
                <a:solidFill>
                  <a:srgbClr val="00B0F0"/>
                </a:solidFill>
                <a:latin typeface="Arial"/>
                <a:ea typeface="Arial"/>
                <a:cs typeface="Arial"/>
                <a:sym typeface="Arial"/>
              </a:rPr>
              <a:t>Using the Activity Cards</a:t>
            </a:r>
            <a:endParaRPr/>
          </a:p>
          <a:p>
            <a:pPr indent="0" lvl="0" marL="0" rtl="0" algn="l">
              <a:lnSpc>
                <a:spcPct val="90000"/>
              </a:lnSpc>
              <a:spcBef>
                <a:spcPts val="1500"/>
              </a:spcBef>
              <a:spcAft>
                <a:spcPts val="0"/>
              </a:spcAft>
              <a:buClr>
                <a:srgbClr val="00B0F0"/>
              </a:buClr>
              <a:buSzPts val="5400"/>
              <a:buNone/>
            </a:pPr>
            <a:r>
              <a:rPr b="1" lang="en-US" sz="5400">
                <a:solidFill>
                  <a:srgbClr val="00B0F0"/>
                </a:solidFill>
                <a:latin typeface="Arial"/>
                <a:ea typeface="Arial"/>
                <a:cs typeface="Arial"/>
                <a:sym typeface="Arial"/>
              </a:rPr>
              <a:t> </a:t>
            </a:r>
            <a:endParaRPr/>
          </a:p>
        </p:txBody>
      </p:sp>
      <p:pic>
        <p:nvPicPr>
          <p:cNvPr descr="A screenshot of a cell phone&#10;&#10;Description automatically generated" id="106" name="Google Shape;106;p15"/>
          <p:cNvPicPr preferRelativeResize="0"/>
          <p:nvPr/>
        </p:nvPicPr>
        <p:blipFill rotWithShape="1">
          <a:blip r:embed="rId4">
            <a:alphaModFix/>
          </a:blip>
          <a:srcRect b="0" l="0" r="0" t="0"/>
          <a:stretch/>
        </p:blipFill>
        <p:spPr>
          <a:xfrm>
            <a:off x="8277515" y="1389654"/>
            <a:ext cx="5960754" cy="84582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107" name="Google Shape;107;p15"/>
          <p:cNvPicPr preferRelativeResize="0"/>
          <p:nvPr/>
        </p:nvPicPr>
        <p:blipFill rotWithShape="1">
          <a:blip r:embed="rId5">
            <a:alphaModFix/>
          </a:blip>
          <a:srcRect b="0" l="0" r="0" t="0"/>
          <a:stretch/>
        </p:blipFill>
        <p:spPr>
          <a:xfrm>
            <a:off x="5607972" y="685800"/>
            <a:ext cx="7072056" cy="100584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2"/>
          <p:cNvSpPr txBox="1"/>
          <p:nvPr/>
        </p:nvSpPr>
        <p:spPr>
          <a:xfrm>
            <a:off x="1684420" y="4006840"/>
            <a:ext cx="5678906"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00B0F0"/>
                </a:solidFill>
                <a:latin typeface="Arial"/>
                <a:ea typeface="Arial"/>
                <a:cs typeface="Arial"/>
                <a:sym typeface="Arial"/>
              </a:rPr>
              <a:t>Plan an Activity Cycle for an Adolescent Circle</a:t>
            </a:r>
            <a:endParaRPr/>
          </a:p>
          <a:p>
            <a:pPr indent="0" lvl="0" marL="0" marR="0" rtl="0" algn="l">
              <a:spcBef>
                <a:spcPts val="0"/>
              </a:spcBef>
              <a:spcAft>
                <a:spcPts val="0"/>
              </a:spcAft>
              <a:buNone/>
            </a:pPr>
            <a:r>
              <a:t/>
            </a:r>
            <a:endParaRPr b="1" sz="5400">
              <a:solidFill>
                <a:srgbClr val="00B0F0"/>
              </a:solidFill>
              <a:latin typeface="Arial"/>
              <a:ea typeface="Arial"/>
              <a:cs typeface="Arial"/>
              <a:sym typeface="Arial"/>
            </a:endParaRPr>
          </a:p>
        </p:txBody>
      </p:sp>
      <p:pic>
        <p:nvPicPr>
          <p:cNvPr descr="A screenshot of a social media post&#10;&#10;Description automatically generated" id="315" name="Google Shape;315;p42"/>
          <p:cNvPicPr preferRelativeResize="0"/>
          <p:nvPr/>
        </p:nvPicPr>
        <p:blipFill rotWithShape="1">
          <a:blip r:embed="rId3">
            <a:alphaModFix/>
          </a:blip>
          <a:srcRect b="0" l="0" r="0" t="0"/>
          <a:stretch/>
        </p:blipFill>
        <p:spPr>
          <a:xfrm>
            <a:off x="8534733" y="914400"/>
            <a:ext cx="6756400" cy="96012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A screenshot of a cell phone&#10;&#10;Description automatically generated" id="321" name="Google Shape;321;p43"/>
          <p:cNvPicPr preferRelativeResize="0"/>
          <p:nvPr/>
        </p:nvPicPr>
        <p:blipFill rotWithShape="1">
          <a:blip r:embed="rId3">
            <a:alphaModFix/>
          </a:blip>
          <a:srcRect b="0" l="0" r="0" t="0"/>
          <a:stretch/>
        </p:blipFill>
        <p:spPr>
          <a:xfrm>
            <a:off x="5775837" y="914400"/>
            <a:ext cx="6736326" cy="96012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descr="A screenshot of a social media post&#10;&#10;Description automatically generated" id="327" name="Google Shape;327;p44"/>
          <p:cNvPicPr preferRelativeResize="0"/>
          <p:nvPr/>
        </p:nvPicPr>
        <p:blipFill rotWithShape="1">
          <a:blip r:embed="rId3">
            <a:alphaModFix/>
          </a:blip>
          <a:srcRect b="0" l="0" r="0" t="0"/>
          <a:stretch/>
        </p:blipFill>
        <p:spPr>
          <a:xfrm>
            <a:off x="5778151" y="914400"/>
            <a:ext cx="6731698" cy="96012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descr="A screenshot of a cell phone&#10;&#10;Description automatically generated" id="333" name="Google Shape;333;p45"/>
          <p:cNvPicPr preferRelativeResize="0"/>
          <p:nvPr/>
        </p:nvPicPr>
        <p:blipFill rotWithShape="1">
          <a:blip r:embed="rId3">
            <a:alphaModFix/>
          </a:blip>
          <a:srcRect b="0" l="0" r="0" t="0"/>
          <a:stretch/>
        </p:blipFill>
        <p:spPr>
          <a:xfrm>
            <a:off x="5775837" y="914400"/>
            <a:ext cx="6736326" cy="96012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6"/>
          <p:cNvSpPr/>
          <p:nvPr/>
        </p:nvSpPr>
        <p:spPr>
          <a:xfrm>
            <a:off x="1042970" y="7796463"/>
            <a:ext cx="4861522" cy="2585323"/>
          </a:xfrm>
          <a:prstGeom prst="rect">
            <a:avLst/>
          </a:prstGeom>
          <a:no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rPr b="1" lang="en-US" sz="5400">
                <a:solidFill>
                  <a:srgbClr val="00B0F0"/>
                </a:solidFill>
                <a:latin typeface="Arial"/>
                <a:ea typeface="Arial"/>
                <a:cs typeface="Arial"/>
                <a:sym typeface="Arial"/>
              </a:rPr>
              <a:t>Debrief: Share your Activity Phase</a:t>
            </a:r>
            <a:endParaRPr b="1" sz="5400">
              <a:solidFill>
                <a:srgbClr val="00B0F0"/>
              </a:solidFill>
              <a:latin typeface="Arial"/>
              <a:ea typeface="Arial"/>
              <a:cs typeface="Arial"/>
              <a:sym typeface="Arial"/>
            </a:endParaRPr>
          </a:p>
        </p:txBody>
      </p:sp>
      <p:pic>
        <p:nvPicPr>
          <p:cNvPr descr="A screenshot of a social media post&#10;&#10;Description automatically generated" id="340" name="Google Shape;340;p46"/>
          <p:cNvPicPr preferRelativeResize="0"/>
          <p:nvPr/>
        </p:nvPicPr>
        <p:blipFill rotWithShape="1">
          <a:blip r:embed="rId3">
            <a:alphaModFix/>
          </a:blip>
          <a:srcRect b="0" l="0" r="0" t="0"/>
          <a:stretch/>
        </p:blipFill>
        <p:spPr>
          <a:xfrm>
            <a:off x="8541751" y="782422"/>
            <a:ext cx="4504267" cy="64008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341" name="Google Shape;341;p46"/>
          <p:cNvPicPr preferRelativeResize="0"/>
          <p:nvPr/>
        </p:nvPicPr>
        <p:blipFill rotWithShape="1">
          <a:blip r:embed="rId4">
            <a:alphaModFix/>
          </a:blip>
          <a:srcRect b="0" l="0" r="0" t="0"/>
          <a:stretch/>
        </p:blipFill>
        <p:spPr>
          <a:xfrm>
            <a:off x="2695076" y="782422"/>
            <a:ext cx="4490884" cy="6400800"/>
          </a:xfrm>
          <a:prstGeom prst="rect">
            <a:avLst/>
          </a:prstGeom>
          <a:noFill/>
          <a:ln cap="flat" cmpd="sng" w="25400">
            <a:solidFill>
              <a:srgbClr val="00B0F0"/>
            </a:solidFill>
            <a:prstDash val="solid"/>
            <a:round/>
            <a:headEnd len="sm" w="sm" type="none"/>
            <a:tailEnd len="sm" w="sm" type="none"/>
          </a:ln>
        </p:spPr>
      </p:pic>
      <p:pic>
        <p:nvPicPr>
          <p:cNvPr descr="A screenshot of a social media post&#10;&#10;Description automatically generated" id="342" name="Google Shape;342;p46"/>
          <p:cNvPicPr preferRelativeResize="0"/>
          <p:nvPr/>
        </p:nvPicPr>
        <p:blipFill rotWithShape="1">
          <a:blip r:embed="rId5">
            <a:alphaModFix/>
          </a:blip>
          <a:srcRect b="0" l="0" r="0" t="0"/>
          <a:stretch/>
        </p:blipFill>
        <p:spPr>
          <a:xfrm>
            <a:off x="6900100" y="4596063"/>
            <a:ext cx="4487799" cy="64008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343" name="Google Shape;343;p46"/>
          <p:cNvPicPr preferRelativeResize="0"/>
          <p:nvPr/>
        </p:nvPicPr>
        <p:blipFill rotWithShape="1">
          <a:blip r:embed="rId6">
            <a:alphaModFix/>
          </a:blip>
          <a:srcRect b="0" l="0" r="0" t="0"/>
          <a:stretch/>
        </p:blipFill>
        <p:spPr>
          <a:xfrm>
            <a:off x="12743690" y="4596063"/>
            <a:ext cx="4490884" cy="64008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A close up of a logo&#10;&#10;Description automatically generated" id="349" name="Google Shape;349;p47"/>
          <p:cNvPicPr preferRelativeResize="0"/>
          <p:nvPr/>
        </p:nvPicPr>
        <p:blipFill rotWithShape="1">
          <a:blip r:embed="rId3">
            <a:alphaModFix/>
          </a:blip>
          <a:srcRect b="0" l="0" r="0" t="0"/>
          <a:stretch/>
        </p:blipFill>
        <p:spPr>
          <a:xfrm>
            <a:off x="-954156" y="-1008583"/>
            <a:ext cx="20196313" cy="13447166"/>
          </a:xfrm>
          <a:prstGeom prst="rect">
            <a:avLst/>
          </a:prstGeom>
          <a:noFill/>
          <a:ln>
            <a:noFill/>
          </a:ln>
        </p:spPr>
      </p:pic>
      <p:sp>
        <p:nvSpPr>
          <p:cNvPr id="350" name="Google Shape;350;p47"/>
          <p:cNvSpPr txBox="1"/>
          <p:nvPr>
            <p:ph type="title"/>
          </p:nvPr>
        </p:nvSpPr>
        <p:spPr>
          <a:xfrm>
            <a:off x="1371600" y="6629400"/>
            <a:ext cx="15798799" cy="30648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Arial"/>
              <a:buNone/>
            </a:pPr>
            <a:r>
              <a:rPr b="1" lang="en-US" sz="5400">
                <a:solidFill>
                  <a:schemeClr val="lt1"/>
                </a:solidFill>
                <a:latin typeface="Arial"/>
                <a:ea typeface="Arial"/>
                <a:cs typeface="Arial"/>
                <a:sym typeface="Arial"/>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A screenshot of a cell phone&#10;&#10;Description automatically generated" id="113" name="Google Shape;113;p16"/>
          <p:cNvPicPr preferRelativeResize="0"/>
          <p:nvPr/>
        </p:nvPicPr>
        <p:blipFill rotWithShape="1">
          <a:blip r:embed="rId3">
            <a:alphaModFix/>
          </a:blip>
          <a:srcRect b="0" l="0" r="0" t="0"/>
          <a:stretch/>
        </p:blipFill>
        <p:spPr>
          <a:xfrm>
            <a:off x="5599768" y="685800"/>
            <a:ext cx="7088464" cy="10058400"/>
          </a:xfrm>
          <a:prstGeom prst="rect">
            <a:avLst/>
          </a:prstGeom>
          <a:noFill/>
          <a:ln cap="flat" cmpd="sng" w="25400">
            <a:solidFill>
              <a:srgbClr val="00B0F0"/>
            </a:solidFill>
            <a:prstDash val="solid"/>
            <a:round/>
            <a:headEnd len="sm" w="sm" type="none"/>
            <a:tailEnd len="sm" w="sm" type="none"/>
          </a:ln>
        </p:spPr>
      </p:pic>
      <p:sp>
        <p:nvSpPr>
          <p:cNvPr id="114" name="Google Shape;114;p16"/>
          <p:cNvSpPr txBox="1"/>
          <p:nvPr>
            <p:ph idx="1" type="body"/>
          </p:nvPr>
        </p:nvSpPr>
        <p:spPr>
          <a:xfrm>
            <a:off x="1931068" y="3368200"/>
            <a:ext cx="2888683" cy="4693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0F0"/>
              </a:buClr>
              <a:buSzPts val="5400"/>
              <a:buNone/>
            </a:pPr>
            <a:r>
              <a:rPr b="1" lang="en-US" sz="5400">
                <a:solidFill>
                  <a:srgbClr val="00B0F0"/>
                </a:solidFill>
                <a:latin typeface="Arial"/>
                <a:ea typeface="Arial"/>
                <a:cs typeface="Arial"/>
                <a:sym typeface="Arial"/>
              </a:rPr>
              <a:t>Using the Activity Cards</a:t>
            </a:r>
            <a:endParaRPr/>
          </a:p>
          <a:p>
            <a:pPr indent="0" lvl="0" marL="0" rtl="0" algn="l">
              <a:lnSpc>
                <a:spcPct val="90000"/>
              </a:lnSpc>
              <a:spcBef>
                <a:spcPts val="1500"/>
              </a:spcBef>
              <a:spcAft>
                <a:spcPts val="0"/>
              </a:spcAft>
              <a:buClr>
                <a:srgbClr val="00B0F0"/>
              </a:buClr>
              <a:buSzPts val="5400"/>
              <a:buNone/>
            </a:pPr>
            <a:r>
              <a:rPr b="1" lang="en-US" sz="5400">
                <a:solidFill>
                  <a:srgbClr val="00B0F0"/>
                </a:solidFill>
                <a:latin typeface="Arial"/>
                <a:ea typeface="Arial"/>
                <a:cs typeface="Arial"/>
                <a:sym typeface="Arial"/>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A screenshot of a cell phone&#10;&#10;Description automatically generated" id="120" name="Google Shape;120;p17"/>
          <p:cNvPicPr preferRelativeResize="0"/>
          <p:nvPr/>
        </p:nvPicPr>
        <p:blipFill rotWithShape="1">
          <a:blip r:embed="rId3">
            <a:alphaModFix/>
          </a:blip>
          <a:srcRect b="0" l="0" r="0" t="0"/>
          <a:stretch/>
        </p:blipFill>
        <p:spPr>
          <a:xfrm>
            <a:off x="5607972" y="685800"/>
            <a:ext cx="7072056" cy="10058400"/>
          </a:xfrm>
          <a:prstGeom prst="rect">
            <a:avLst/>
          </a:prstGeom>
          <a:noFill/>
          <a:ln cap="flat" cmpd="sng" w="25400">
            <a:solidFill>
              <a:srgbClr val="00B0F0"/>
            </a:solidFill>
            <a:prstDash val="solid"/>
            <a:round/>
            <a:headEnd len="sm" w="sm" type="none"/>
            <a:tailEnd len="sm" w="sm" type="none"/>
          </a:ln>
        </p:spPr>
      </p:pic>
      <p:sp>
        <p:nvSpPr>
          <p:cNvPr id="121" name="Google Shape;121;p17"/>
          <p:cNvSpPr txBox="1"/>
          <p:nvPr>
            <p:ph idx="1" type="body"/>
          </p:nvPr>
        </p:nvSpPr>
        <p:spPr>
          <a:xfrm>
            <a:off x="1931068" y="3368200"/>
            <a:ext cx="2888683" cy="4693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0F0"/>
              </a:buClr>
              <a:buSzPts val="5400"/>
              <a:buNone/>
            </a:pPr>
            <a:r>
              <a:rPr b="1" lang="en-US" sz="5400">
                <a:solidFill>
                  <a:srgbClr val="00B0F0"/>
                </a:solidFill>
                <a:latin typeface="Arial"/>
                <a:ea typeface="Arial"/>
                <a:cs typeface="Arial"/>
                <a:sym typeface="Arial"/>
              </a:rPr>
              <a:t>Using the Activity Cards</a:t>
            </a:r>
            <a:endParaRPr/>
          </a:p>
          <a:p>
            <a:pPr indent="0" lvl="0" marL="0" rtl="0" algn="l">
              <a:lnSpc>
                <a:spcPct val="90000"/>
              </a:lnSpc>
              <a:spcBef>
                <a:spcPts val="1500"/>
              </a:spcBef>
              <a:spcAft>
                <a:spcPts val="0"/>
              </a:spcAft>
              <a:buClr>
                <a:srgbClr val="00B0F0"/>
              </a:buClr>
              <a:buSzPts val="5400"/>
              <a:buNone/>
            </a:pPr>
            <a:r>
              <a:rPr b="1" lang="en-US" sz="5400">
                <a:solidFill>
                  <a:srgbClr val="00B0F0"/>
                </a:solidFill>
                <a:latin typeface="Arial"/>
                <a:ea typeface="Arial"/>
                <a:cs typeface="Arial"/>
                <a:sym typeface="Aria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nvSpPr>
        <p:spPr>
          <a:xfrm>
            <a:off x="1802731" y="7710223"/>
            <a:ext cx="3314700" cy="2346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5400"/>
              <a:buFont typeface="Arial"/>
              <a:buNone/>
            </a:pPr>
            <a:r>
              <a:rPr b="1" i="0" lang="en-US" sz="5400" u="none" cap="none" strike="noStrike">
                <a:solidFill>
                  <a:srgbClr val="00B0F0"/>
                </a:solidFill>
                <a:latin typeface="Arial"/>
                <a:ea typeface="Arial"/>
                <a:cs typeface="Arial"/>
                <a:sym typeface="Arial"/>
              </a:rPr>
              <a:t>Using the Inspiration Cards</a:t>
            </a:r>
            <a:endParaRPr/>
          </a:p>
          <a:p>
            <a:pPr indent="0" lvl="0" marL="0" marR="0" rtl="0" algn="l">
              <a:lnSpc>
                <a:spcPct val="90000"/>
              </a:lnSpc>
              <a:spcBef>
                <a:spcPts val="1500"/>
              </a:spcBef>
              <a:spcAft>
                <a:spcPts val="0"/>
              </a:spcAft>
              <a:buClr>
                <a:srgbClr val="00B0F0"/>
              </a:buClr>
              <a:buSzPts val="5400"/>
              <a:buFont typeface="Arial"/>
              <a:buNone/>
            </a:pPr>
            <a:r>
              <a:rPr b="1" i="0" lang="en-US" sz="5400" u="none" cap="none" strike="noStrike">
                <a:solidFill>
                  <a:srgbClr val="00B0F0"/>
                </a:solidFill>
                <a:latin typeface="Arial"/>
                <a:ea typeface="Arial"/>
                <a:cs typeface="Arial"/>
                <a:sym typeface="Arial"/>
              </a:rPr>
              <a:t> </a:t>
            </a:r>
            <a:endParaRPr/>
          </a:p>
        </p:txBody>
      </p:sp>
      <p:pic>
        <p:nvPicPr>
          <p:cNvPr descr="A close up of a sign&#10;&#10;Description automatically generated" id="128" name="Google Shape;128;p18"/>
          <p:cNvPicPr preferRelativeResize="0"/>
          <p:nvPr/>
        </p:nvPicPr>
        <p:blipFill rotWithShape="1">
          <a:blip r:embed="rId3">
            <a:alphaModFix/>
          </a:blip>
          <a:srcRect b="0" l="0" r="0" t="0"/>
          <a:stretch/>
        </p:blipFill>
        <p:spPr>
          <a:xfrm>
            <a:off x="1802730" y="1351882"/>
            <a:ext cx="8405366" cy="5943600"/>
          </a:xfrm>
          <a:prstGeom prst="rect">
            <a:avLst/>
          </a:prstGeom>
          <a:noFill/>
          <a:ln>
            <a:noFill/>
          </a:ln>
        </p:spPr>
      </p:pic>
      <p:pic>
        <p:nvPicPr>
          <p:cNvPr descr="A screenshot of a cell phone&#10;&#10;Description automatically generated" id="129" name="Google Shape;129;p18"/>
          <p:cNvPicPr preferRelativeResize="0"/>
          <p:nvPr/>
        </p:nvPicPr>
        <p:blipFill rotWithShape="1">
          <a:blip r:embed="rId4">
            <a:alphaModFix/>
          </a:blip>
          <a:srcRect b="0" l="0" r="0" t="0"/>
          <a:stretch/>
        </p:blipFill>
        <p:spPr>
          <a:xfrm>
            <a:off x="8614614" y="4296935"/>
            <a:ext cx="8380611" cy="59436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A close up of a logo&#10;&#10;Description automatically generated" id="135" name="Google Shape;135;p19"/>
          <p:cNvPicPr preferRelativeResize="0"/>
          <p:nvPr/>
        </p:nvPicPr>
        <p:blipFill rotWithShape="1">
          <a:blip r:embed="rId3">
            <a:alphaModFix/>
          </a:blip>
          <a:srcRect b="0" l="0" r="0" t="0"/>
          <a:stretch/>
        </p:blipFill>
        <p:spPr>
          <a:xfrm>
            <a:off x="564007" y="4551831"/>
            <a:ext cx="5520965" cy="5606784"/>
          </a:xfrm>
          <a:prstGeom prst="rect">
            <a:avLst/>
          </a:prstGeom>
          <a:noFill/>
          <a:ln>
            <a:noFill/>
          </a:ln>
        </p:spPr>
      </p:pic>
      <p:sp>
        <p:nvSpPr>
          <p:cNvPr id="136" name="Google Shape;136;p19"/>
          <p:cNvSpPr txBox="1"/>
          <p:nvPr>
            <p:ph idx="1" type="body"/>
          </p:nvPr>
        </p:nvSpPr>
        <p:spPr>
          <a:xfrm>
            <a:off x="971548" y="1209204"/>
            <a:ext cx="4418598" cy="725223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F0"/>
              </a:buClr>
              <a:buSzPts val="5400"/>
              <a:buNone/>
            </a:pPr>
            <a:r>
              <a:rPr b="1" lang="en-US" sz="5400">
                <a:solidFill>
                  <a:srgbClr val="00B0F0"/>
                </a:solidFill>
                <a:latin typeface="Arial"/>
                <a:ea typeface="Arial"/>
                <a:cs typeface="Arial"/>
                <a:sym typeface="Arial"/>
              </a:rPr>
              <a:t>Create your own activity!</a:t>
            </a:r>
            <a:endParaRPr/>
          </a:p>
          <a:p>
            <a:pPr indent="0" lvl="0" marL="0" rtl="0" algn="l">
              <a:lnSpc>
                <a:spcPct val="90000"/>
              </a:lnSpc>
              <a:spcBef>
                <a:spcPts val="1500"/>
              </a:spcBef>
              <a:spcAft>
                <a:spcPts val="0"/>
              </a:spcAft>
              <a:buClr>
                <a:schemeClr val="dk1"/>
              </a:buClr>
              <a:buSzPts val="3200"/>
              <a:buNone/>
            </a:pPr>
            <a:r>
              <a:rPr lang="en-US" sz="3200"/>
              <a:t>Use the Key to Activity Icons as a template, and design (or document) an activity you invent for or with your adolescent circle. </a:t>
            </a:r>
            <a:endParaRPr/>
          </a:p>
        </p:txBody>
      </p:sp>
      <p:pic>
        <p:nvPicPr>
          <p:cNvPr descr="A screenshot of a cell phone&#10;&#10;Description automatically generated" id="137" name="Google Shape;137;p19"/>
          <p:cNvPicPr preferRelativeResize="0"/>
          <p:nvPr/>
        </p:nvPicPr>
        <p:blipFill rotWithShape="1">
          <a:blip r:embed="rId4">
            <a:alphaModFix/>
          </a:blip>
          <a:srcRect b="0" l="0" r="0" t="0"/>
          <a:stretch/>
        </p:blipFill>
        <p:spPr>
          <a:xfrm>
            <a:off x="6229350" y="1057400"/>
            <a:ext cx="5829300" cy="82296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138" name="Google Shape;138;p19"/>
          <p:cNvPicPr preferRelativeResize="0"/>
          <p:nvPr/>
        </p:nvPicPr>
        <p:blipFill rotWithShape="1">
          <a:blip r:embed="rId5">
            <a:alphaModFix/>
          </a:blip>
          <a:srcRect b="0" l="0" r="0" t="0"/>
          <a:stretch/>
        </p:blipFill>
        <p:spPr>
          <a:xfrm>
            <a:off x="11788943" y="2004873"/>
            <a:ext cx="5790672" cy="8229600"/>
          </a:xfrm>
          <a:prstGeom prst="rect">
            <a:avLst/>
          </a:prstGeom>
          <a:noFill/>
          <a:ln cap="flat" cmpd="sng" w="25400">
            <a:solidFill>
              <a:srgbClr val="00B0F0"/>
            </a:solidFill>
            <a:prstDash val="solid"/>
            <a:round/>
            <a:headEnd len="sm" w="sm" type="none"/>
            <a:tailEnd len="sm" w="sm" type="none"/>
          </a:ln>
        </p:spPr>
      </p:pic>
      <p:sp>
        <p:nvSpPr>
          <p:cNvPr id="139" name="Google Shape;139;p19"/>
          <p:cNvSpPr txBox="1"/>
          <p:nvPr/>
        </p:nvSpPr>
        <p:spPr>
          <a:xfrm>
            <a:off x="245213" y="9613422"/>
            <a:ext cx="604299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7F7F7F"/>
                </a:solidFill>
                <a:latin typeface="Arial"/>
                <a:ea typeface="Arial"/>
                <a:cs typeface="Arial"/>
                <a:sym typeface="Arial"/>
              </a:rPr>
              <a:t>Make space for </a:t>
            </a:r>
            <a:endParaRPr/>
          </a:p>
          <a:p>
            <a:pPr indent="0" lvl="0" marL="0" marR="0" rtl="0" algn="ctr">
              <a:spcBef>
                <a:spcPts val="0"/>
              </a:spcBef>
              <a:spcAft>
                <a:spcPts val="0"/>
              </a:spcAft>
              <a:buNone/>
            </a:pPr>
            <a:r>
              <a:rPr b="1" i="0" lang="en-US" sz="4000" u="none" cap="none" strike="noStrike">
                <a:solidFill>
                  <a:srgbClr val="7F7F7F"/>
                </a:solidFill>
                <a:latin typeface="Arial"/>
                <a:ea typeface="Arial"/>
                <a:cs typeface="Arial"/>
                <a:sym typeface="Arial"/>
              </a:rPr>
              <a:t>creativity and expression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A close up of a logo&#10;&#10;Description automatically generated" id="145" name="Google Shape;145;p20"/>
          <p:cNvPicPr preferRelativeResize="0"/>
          <p:nvPr/>
        </p:nvPicPr>
        <p:blipFill rotWithShape="1">
          <a:blip r:embed="rId3">
            <a:alphaModFix/>
          </a:blip>
          <a:srcRect b="0" l="0" r="0" t="0"/>
          <a:stretch/>
        </p:blipFill>
        <p:spPr>
          <a:xfrm>
            <a:off x="-954156" y="-1008583"/>
            <a:ext cx="20196313" cy="13447166"/>
          </a:xfrm>
          <a:prstGeom prst="rect">
            <a:avLst/>
          </a:prstGeom>
          <a:noFill/>
          <a:ln>
            <a:noFill/>
          </a:ln>
        </p:spPr>
      </p:pic>
      <p:sp>
        <p:nvSpPr>
          <p:cNvPr id="146" name="Google Shape;146;p20"/>
          <p:cNvSpPr txBox="1"/>
          <p:nvPr>
            <p:ph type="title"/>
          </p:nvPr>
        </p:nvSpPr>
        <p:spPr>
          <a:xfrm>
            <a:off x="3416968" y="6629400"/>
            <a:ext cx="12753474" cy="30648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Arial"/>
              <a:buNone/>
            </a:pPr>
            <a:r>
              <a:rPr b="1" lang="en-US">
                <a:solidFill>
                  <a:schemeClr val="lt1"/>
                </a:solidFill>
                <a:latin typeface="Arial"/>
                <a:ea typeface="Arial"/>
                <a:cs typeface="Arial"/>
                <a:sym typeface="Arial"/>
              </a:rPr>
              <a:t>4.2 Planning Activity Phases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idx="1" type="body"/>
          </p:nvPr>
        </p:nvSpPr>
        <p:spPr>
          <a:xfrm>
            <a:off x="1209174" y="1502666"/>
            <a:ext cx="13709984" cy="725223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F0"/>
              </a:buClr>
              <a:buSzPts val="5400"/>
              <a:buNone/>
            </a:pPr>
            <a:r>
              <a:rPr b="1" lang="en-US" sz="5400">
                <a:solidFill>
                  <a:srgbClr val="00B0F0"/>
                </a:solidFill>
                <a:latin typeface="Arial"/>
                <a:ea typeface="Arial"/>
                <a:cs typeface="Arial"/>
                <a:sym typeface="Arial"/>
              </a:rPr>
              <a:t>What are Activity Phases?</a:t>
            </a:r>
            <a:endParaRPr/>
          </a:p>
          <a:p>
            <a:pPr indent="0" lvl="0" marL="0" rtl="0" algn="l">
              <a:lnSpc>
                <a:spcPct val="90000"/>
              </a:lnSpc>
              <a:spcBef>
                <a:spcPts val="1500"/>
              </a:spcBef>
              <a:spcAft>
                <a:spcPts val="0"/>
              </a:spcAft>
              <a:buClr>
                <a:schemeClr val="dk1"/>
              </a:buClr>
              <a:buSzPts val="4200"/>
              <a:buNone/>
            </a:pPr>
            <a:r>
              <a:rPr lang="en-US"/>
              <a:t>Instead of including an activity manual or pre-planned modules, the Adolescent Kit provides guides and tools that can be used as building blocks to create </a:t>
            </a:r>
            <a:r>
              <a:rPr b="1" lang="en-US"/>
              <a:t>activity phases. </a:t>
            </a:r>
            <a:endParaRPr/>
          </a:p>
          <a:p>
            <a:pPr indent="0" lvl="0" marL="0" rtl="0" algn="l">
              <a:lnSpc>
                <a:spcPct val="90000"/>
              </a:lnSpc>
              <a:spcBef>
                <a:spcPts val="1500"/>
              </a:spcBef>
              <a:spcAft>
                <a:spcPts val="0"/>
              </a:spcAft>
              <a:buClr>
                <a:schemeClr val="dk1"/>
              </a:buClr>
              <a:buSzPts val="4200"/>
              <a:buNone/>
            </a:pPr>
            <a:r>
              <a:rPr lang="en-US"/>
              <a:t>A </a:t>
            </a:r>
            <a:r>
              <a:rPr b="1" lang="en-US"/>
              <a:t>phase</a:t>
            </a:r>
            <a:r>
              <a:rPr lang="en-US"/>
              <a:t> has a flexible timeline, so the adolescents (in a Circle) can continue in one phase for a short time or a long time, depending on what works for them.</a:t>
            </a:r>
            <a:endParaRPr/>
          </a:p>
          <a:p>
            <a:pPr indent="0" lvl="0" marL="0" rtl="0" algn="l">
              <a:lnSpc>
                <a:spcPct val="90000"/>
              </a:lnSpc>
              <a:spcBef>
                <a:spcPts val="1500"/>
              </a:spcBef>
              <a:spcAft>
                <a:spcPts val="0"/>
              </a:spcAft>
              <a:buClr>
                <a:schemeClr val="dk1"/>
              </a:buClr>
              <a:buSzPts val="4200"/>
              <a:buNone/>
            </a:pPr>
            <a:r>
              <a:rPr lang="en-US"/>
              <a:t>An Adolescent Circle can repeat a phase, or move back and forth to different phases, based on their own interests and priorities</a:t>
            </a:r>
            <a:r>
              <a:rPr b="1"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